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7010400" cy="9296400"/>
  <p:embeddedFontLst>
    <p:embeddedFont>
      <p:font typeface="Calibri" panose="020F0502020204030204" pitchFamily="34" charset="0"/>
      <p:regular r:id="rId34"/>
      <p:bold r:id="rId35"/>
      <p:italic r:id="rId36"/>
      <p:boldItalic r:id="rId37"/>
    </p:embeddedFont>
    <p:embeddedFont>
      <p:font typeface="Garamond" panose="02020404030301010803" pitchFamily="18" charset="0"/>
      <p:regular r:id="rId38"/>
      <p:bold r:id="rId39"/>
      <p:italic r:id="rId40"/>
      <p:boldItalic r:id="rId41"/>
    </p:embeddedFont>
    <p:embeddedFont>
      <p:font typeface="Gill Sans" panose="020B0604020202020204" charset="0"/>
      <p:regular r:id="rId42"/>
      <p:bold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gVUVcnRk/+WmB8xMSfrj+bmcs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information contained in this presentation is accurate as of December 18, 2019. Information will be updated online if/when changes should occur based on Texas Education Agency decisions.</a:t>
            </a:r>
            <a:endParaRPr/>
          </a:p>
          <a:p>
            <a:pPr marL="0" lvl="0" indent="0" algn="l" rtl="0">
              <a:spcBef>
                <a:spcPts val="0"/>
              </a:spcBef>
              <a:spcAft>
                <a:spcPts val="0"/>
              </a:spcAft>
              <a:buNone/>
            </a:pPr>
            <a:endParaRPr/>
          </a:p>
        </p:txBody>
      </p:sp>
      <p:sp>
        <p:nvSpPr>
          <p:cNvPr id="154" name="Google Shape;15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Public Services endorsement is comprised of Career and Technical Education courses of study in the areas of Health Science, education, cosmetology, law enforcement and JROTC.</a:t>
            </a:r>
            <a:endParaRPr/>
          </a:p>
          <a:p>
            <a:pPr marL="0" lvl="0" indent="0" algn="l" rtl="0">
              <a:spcBef>
                <a:spcPts val="0"/>
              </a:spcBef>
              <a:spcAft>
                <a:spcPts val="0"/>
              </a:spcAft>
              <a:buNone/>
            </a:pPr>
            <a:r>
              <a:rPr lang="en-US"/>
              <a:t>To earn this endorsement, all four CTE credits must be earned in the same category. </a:t>
            </a:r>
            <a:endParaRPr/>
          </a:p>
        </p:txBody>
      </p:sp>
      <p:sp>
        <p:nvSpPr>
          <p:cNvPr id="231" name="Google Shape;231;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Arts and Humanities endorsement relates to English--other than journalism and speech, Social Studies, Languages Other than English, as well as to each of the fine arts disciplines, including Art, Dance, Music and Theatre.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endorsement cannot be earned through a combination of courses from different Arts &amp; Humanities categories. </a:t>
            </a:r>
            <a:endParaRPr/>
          </a:p>
          <a:p>
            <a:pPr marL="0" lvl="0" indent="0" algn="l" rtl="0">
              <a:spcBef>
                <a:spcPts val="0"/>
              </a:spcBef>
              <a:spcAft>
                <a:spcPts val="0"/>
              </a:spcAft>
              <a:buNone/>
            </a:pPr>
            <a:endParaRPr/>
          </a:p>
        </p:txBody>
      </p:sp>
      <p:sp>
        <p:nvSpPr>
          <p:cNvPr id="240" name="Google Shape;240;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multidisciplinary studies endorsement allows students to select their course of study from several different areas, and there are various ways to earn this endorsement, including college, career and military readiness, the 4X4, and Advanced Placement, Dual Credit, or International Baccalaureate courses. </a:t>
            </a:r>
            <a:endParaRPr/>
          </a:p>
          <a:p>
            <a:pPr marL="0" lvl="0" indent="0" algn="l" rtl="0">
              <a:spcBef>
                <a:spcPts val="0"/>
              </a:spcBef>
              <a:spcAft>
                <a:spcPts val="0"/>
              </a:spcAft>
              <a:buNone/>
            </a:pPr>
            <a:endParaRPr/>
          </a:p>
        </p:txBody>
      </p:sp>
      <p:sp>
        <p:nvSpPr>
          <p:cNvPr id="249" name="Google Shape;249;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73664e7e5_0_3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73664e7e5_0_3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8" name="Google Shape;258;gb73664e7e5_0_3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73664e7e5_0_5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73664e7e5_0_5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6" name="Google Shape;266;gb73664e7e5_0_5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73664e7e5_0_2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b73664e7e5_0_2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4" name="Google Shape;274;gb73664e7e5_0_2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When making course selections, please review the course catalog.  </a:t>
            </a:r>
            <a:endParaRPr/>
          </a:p>
          <a:p>
            <a:pPr marL="0" marR="0" lvl="0" indent="0" algn="l" rtl="0">
              <a:lnSpc>
                <a:spcPct val="100000"/>
              </a:lnSpc>
              <a:spcBef>
                <a:spcPts val="0"/>
              </a:spcBef>
              <a:spcAft>
                <a:spcPts val="0"/>
              </a:spcAft>
              <a:buClr>
                <a:schemeClr val="dk1"/>
              </a:buClr>
              <a:buSzPts val="1200"/>
              <a:buFont typeface="Calibri"/>
              <a:buNone/>
            </a:pPr>
            <a:r>
              <a:rPr lang="en-US"/>
              <a:t>It is important to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spcBef>
                <a:spcPts val="0"/>
              </a:spcBef>
              <a:spcAft>
                <a:spcPts val="0"/>
              </a:spcAft>
              <a:buNone/>
            </a:pPr>
            <a:r>
              <a:rPr lang="en-US"/>
              <a:t>The course selections must include enough courses to fill seven full class periods, and include courses from the required subjects: English, math, science and social studies. </a:t>
            </a:r>
            <a:endParaRPr/>
          </a:p>
          <a:p>
            <a:pPr marL="0" lvl="0" indent="0" algn="l" rtl="0">
              <a:spcBef>
                <a:spcPts val="0"/>
              </a:spcBef>
              <a:spcAft>
                <a:spcPts val="0"/>
              </a:spcAft>
              <a:buNone/>
            </a:pPr>
            <a:r>
              <a:rPr lang="en-US"/>
              <a:t>All students are required to take either World Geography or World History; World Geography is an option for 9</a:t>
            </a:r>
            <a:r>
              <a:rPr lang="en-US" baseline="30000"/>
              <a:t>th</a:t>
            </a:r>
            <a:r>
              <a:rPr lang="en-US"/>
              <a:t> grade students. </a:t>
            </a:r>
            <a:endParaRPr/>
          </a:p>
          <a:p>
            <a:pPr marL="0" lvl="0" indent="0" algn="l" rtl="0">
              <a:spcBef>
                <a:spcPts val="0"/>
              </a:spcBef>
              <a:spcAft>
                <a:spcPts val="0"/>
              </a:spcAft>
              <a:buNone/>
            </a:pPr>
            <a:endParaRPr/>
          </a:p>
        </p:txBody>
      </p:sp>
      <p:sp>
        <p:nvSpPr>
          <p:cNvPr id="281" name="Google Shape;281;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When making course selections, please review the course catalog. It is very important to be mindful of the student’s graduation plan and endorsement requirements</a:t>
            </a:r>
            <a:endParaRPr/>
          </a:p>
          <a:p>
            <a:pPr marL="0" marR="0" lvl="0" indent="0" algn="l" rtl="0">
              <a:lnSpc>
                <a:spcPct val="100000"/>
              </a:lnSpc>
              <a:spcBef>
                <a:spcPts val="0"/>
              </a:spcBef>
              <a:spcAft>
                <a:spcPts val="0"/>
              </a:spcAft>
              <a:buClr>
                <a:schemeClr val="dk1"/>
              </a:buClr>
              <a:buSzPts val="1200"/>
              <a:buFont typeface="Calibri"/>
              <a:buNone/>
            </a:pPr>
            <a:r>
              <a:rPr lang="en-US"/>
              <a:t>Please be aware of any prerequisites, grade restrictions, course fees, or after school commitments associated with different courses and programs.  Also, be sure to review “Selecting Courses for the Next School Year” and the Katy ISD schedule change procedures, both on page 35 of the course catalog.  </a:t>
            </a:r>
            <a:endParaRPr/>
          </a:p>
          <a:p>
            <a:pPr marL="0" lvl="0" indent="0" algn="l" rtl="0">
              <a:spcBef>
                <a:spcPts val="0"/>
              </a:spcBef>
              <a:spcAft>
                <a:spcPts val="0"/>
              </a:spcAft>
              <a:buClr>
                <a:schemeClr val="dk1"/>
              </a:buClr>
              <a:buSzPts val="1200"/>
              <a:buFont typeface="Arial"/>
              <a:buNone/>
            </a:pPr>
            <a:r>
              <a:rPr lang="en-US"/>
              <a:t>The course selection sheet should be filled out neatly and completely, including alternate choices.    </a:t>
            </a:r>
            <a:endParaRPr/>
          </a:p>
          <a:p>
            <a:pPr marL="0" lvl="0" indent="0" algn="l" rtl="0">
              <a:spcBef>
                <a:spcPts val="0"/>
              </a:spcBef>
              <a:spcAft>
                <a:spcPts val="0"/>
              </a:spcAft>
              <a:buClr>
                <a:schemeClr val="dk1"/>
              </a:buClr>
              <a:buSzPts val="1200"/>
              <a:buFont typeface="Arial"/>
              <a:buNone/>
            </a:pPr>
            <a:r>
              <a:rPr lang="en-US"/>
              <a:t>Sometimes a chosen class doesn’t fit in the student’s schedule.  It is important to list alternate courses that are of interest to the student just in case one of the first choice classes doesn’t work with the schedule.</a:t>
            </a:r>
            <a:endParaRPr/>
          </a:p>
          <a:p>
            <a:pPr marL="0" marR="0" lvl="0" indent="0" algn="l" rtl="0">
              <a:lnSpc>
                <a:spcPct val="100000"/>
              </a:lnSpc>
              <a:spcBef>
                <a:spcPts val="0"/>
              </a:spcBef>
              <a:spcAft>
                <a:spcPts val="0"/>
              </a:spcAft>
              <a:buClr>
                <a:schemeClr val="dk1"/>
              </a:buClr>
              <a:buSzPts val="1200"/>
              <a:buFont typeface="Arial"/>
              <a:buNone/>
            </a:pPr>
            <a:r>
              <a:rPr lang="en-US"/>
              <a:t>Turn in the </a:t>
            </a:r>
            <a:r>
              <a:rPr lang="en-US" b="1"/>
              <a:t>completed </a:t>
            </a:r>
            <a:r>
              <a:rPr lang="en-US"/>
              <a:t>course selection sheet according to campus instructions. </a:t>
            </a:r>
            <a:endParaRPr/>
          </a:p>
          <a:p>
            <a:pPr marL="0" marR="0" lvl="0" indent="0" algn="l" rtl="0">
              <a:lnSpc>
                <a:spcPct val="100000"/>
              </a:lnSpc>
              <a:spcBef>
                <a:spcPts val="0"/>
              </a:spcBef>
              <a:spcAft>
                <a:spcPts val="0"/>
              </a:spcAft>
              <a:buClr>
                <a:schemeClr val="dk1"/>
              </a:buClr>
              <a:buSzPts val="1200"/>
              <a:buFont typeface="Arial"/>
              <a:buNone/>
            </a:pPr>
            <a:r>
              <a:rPr lang="en-US"/>
              <a:t>Students will meet individually with the school counselor to review credits and input course requests for next year. The school counselor can help with any questions about course selections.</a:t>
            </a:r>
            <a:endParaRPr/>
          </a:p>
          <a:p>
            <a:pPr marL="0" lvl="0" indent="0" algn="l" rtl="0">
              <a:spcBef>
                <a:spcPts val="0"/>
              </a:spcBef>
              <a:spcAft>
                <a:spcPts val="0"/>
              </a:spcAft>
              <a:buClr>
                <a:schemeClr val="dk1"/>
              </a:buClr>
              <a:buSzPts val="1200"/>
              <a:buFont typeface="Arial"/>
              <a:buNone/>
            </a:pPr>
            <a:endParaRPr/>
          </a:p>
        </p:txBody>
      </p:sp>
      <p:sp>
        <p:nvSpPr>
          <p:cNvPr id="290" name="Google Shape;290;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some special considerations regarding athletics and fine arts.  </a:t>
            </a:r>
            <a:endParaRPr/>
          </a:p>
          <a:p>
            <a:pPr marL="0" lvl="0" indent="0" algn="l" rtl="0">
              <a:spcBef>
                <a:spcPts val="0"/>
              </a:spcBef>
              <a:spcAft>
                <a:spcPts val="0"/>
              </a:spcAft>
              <a:buNone/>
            </a:pPr>
            <a:r>
              <a:rPr lang="en-US"/>
              <a:t>If the student is an athlete, only ONE athletics program can be chosen. If the student is a multi-sport athlete, the sport can be changed with the season. </a:t>
            </a:r>
            <a:endParaRPr/>
          </a:p>
          <a:p>
            <a:pPr marL="0" lvl="0" indent="0" algn="l" rtl="0">
              <a:spcBef>
                <a:spcPts val="0"/>
              </a:spcBef>
              <a:spcAft>
                <a:spcPts val="0"/>
              </a:spcAft>
              <a:buNone/>
            </a:pPr>
            <a:r>
              <a:rPr lang="en-US"/>
              <a:t>For band and dance courses, it is especially important to choose the right course number, depending on whether the credit will count as PE or fine arts. It </a:t>
            </a:r>
            <a:endParaRPr/>
          </a:p>
          <a:p>
            <a:pPr marL="0" lvl="0" indent="0" algn="l" rtl="0">
              <a:spcBef>
                <a:spcPts val="0"/>
              </a:spcBef>
              <a:spcAft>
                <a:spcPts val="0"/>
              </a:spcAft>
              <a:buNone/>
            </a:pPr>
            <a:r>
              <a:rPr lang="en-US"/>
              <a:t> </a:t>
            </a:r>
            <a:endParaRPr/>
          </a:p>
        </p:txBody>
      </p:sp>
      <p:sp>
        <p:nvSpPr>
          <p:cNvPr id="301" name="Google Shape;301;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Please be certain to choose the correct classes. If the student is in a high school credit course this year, the same course must not be selected for next year. Credit cannot be earned for a duplicated course.</a:t>
            </a:r>
            <a:endParaRPr/>
          </a:p>
          <a:p>
            <a:pPr marL="0" lvl="0" indent="0" algn="l" rtl="0">
              <a:spcBef>
                <a:spcPts val="0"/>
              </a:spcBef>
              <a:spcAft>
                <a:spcPts val="0"/>
              </a:spcAft>
              <a:buNone/>
            </a:pPr>
            <a:r>
              <a:rPr lang="en-US"/>
              <a:t> </a:t>
            </a:r>
            <a:endParaRPr/>
          </a:p>
        </p:txBody>
      </p:sp>
      <p:sp>
        <p:nvSpPr>
          <p:cNvPr id="310" name="Google Shape;310;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be04b847c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be04b847c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0" name="Google Shape;160;gabe04b847c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b73664e7e5_0_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b73664e7e5_0_2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9" name="Google Shape;319;gb73664e7e5_0_2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5" name="Google Shape;32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3" name="Google Shape;33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d44c4334c3_0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d44c4334c3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2" name="Google Shape;342;g1d44c4334c3_0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b73664e7e5_0_4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b73664e7e5_0_4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8" name="Google Shape;348;gb73664e7e5_0_4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Earlier in the presentation, we talked about Algebra II credit and the Distinguished Level of Achievement. </a:t>
            </a:r>
            <a:endParaRPr/>
          </a:p>
          <a:p>
            <a:pPr marL="0" lvl="0" indent="0" algn="l" rtl="0">
              <a:spcBef>
                <a:spcPts val="0"/>
              </a:spcBef>
              <a:spcAft>
                <a:spcPts val="0"/>
              </a:spcAft>
              <a:buNone/>
            </a:pPr>
            <a:r>
              <a:rPr lang="en-US"/>
              <a:t>Completion of Algebra II is not required; however, not completing this credit has consequences making students ineligible for several important opportunities.    </a:t>
            </a:r>
            <a:endParaRPr/>
          </a:p>
        </p:txBody>
      </p:sp>
      <p:sp>
        <p:nvSpPr>
          <p:cNvPr id="355" name="Google Shape;355;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5" name="Google Shape;365;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5" name="Google Shape;375;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5" name="Google Shape;385;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5" name="Google Shape;395;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70d1c09fb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70d1c09f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gb70d1c09f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In the fall of 2019, Katy ISD made some significant changes to the grading policy, removing the D from </a:t>
            </a:r>
            <a:r>
              <a:rPr lang="en-US" sz="1200" b="0" i="0" u="none" strike="noStrike">
                <a:solidFill>
                  <a:schemeClr val="dk1"/>
                </a:solidFill>
                <a:latin typeface="Calibri"/>
                <a:ea typeface="Calibri"/>
                <a:cs typeface="Calibri"/>
                <a:sym typeface="Calibri"/>
              </a:rPr>
              <a:t>the grading scale. This benefits students by aligning the district grading scale with other school districts in the state, thus allowing Katy ISD students to be competitive in college admissions and scholarship application processes. </a:t>
            </a:r>
            <a:endParaRPr/>
          </a:p>
        </p:txBody>
      </p:sp>
      <p:sp>
        <p:nvSpPr>
          <p:cNvPr id="405" name="Google Shape;40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e5e7531d1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e5e7531d1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4" name="Google Shape;414;gae5e7531d1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Foundation requires 22-credits, while the FHSP + endorsement requires a total of 26 credits, including a fourth math and a fourth science. The four additional endorsement credits are built on top of the foundation.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Before we go any further, it’s important to note that each of the five endorsements require a fourth math credit and a fourth science credit. </a:t>
            </a:r>
            <a:endParaRPr/>
          </a:p>
          <a:p>
            <a:pPr marL="0" lvl="0" indent="0" algn="l" rtl="0">
              <a:spcBef>
                <a:spcPts val="0"/>
              </a:spcBef>
              <a:spcAft>
                <a:spcPts val="0"/>
              </a:spcAft>
              <a:buNone/>
            </a:pPr>
            <a:r>
              <a:rPr lang="en-US"/>
              <a:t>Algebra II is required for the Distinguished Level of Achievement, or DLA.  </a:t>
            </a:r>
            <a:endParaRPr/>
          </a:p>
          <a:p>
            <a:pPr marL="174708" lvl="0" indent="-174708" algn="l" rtl="0">
              <a:spcBef>
                <a:spcPts val="0"/>
              </a:spcBef>
              <a:spcAft>
                <a:spcPts val="0"/>
              </a:spcAft>
              <a:buClr>
                <a:schemeClr val="dk1"/>
              </a:buClr>
              <a:buSzPts val="1200"/>
              <a:buFont typeface="Arial"/>
              <a:buChar char="•"/>
            </a:pPr>
            <a:r>
              <a:rPr lang="en-US"/>
              <a:t>The DLA  is important because it is </a:t>
            </a:r>
            <a:r>
              <a:rPr lang="en-US" b="1"/>
              <a:t>REQUIRED</a:t>
            </a:r>
            <a:r>
              <a:rPr lang="en-US"/>
              <a:t> for the student to be considered for the Top 10% and therefore be eligible for automatic admission to a Texas public college or university.  </a:t>
            </a:r>
            <a:endParaRPr/>
          </a:p>
          <a:p>
            <a:pPr marL="174708" lvl="0" indent="-174708" algn="l" rtl="0">
              <a:spcBef>
                <a:spcPts val="0"/>
              </a:spcBef>
              <a:spcAft>
                <a:spcPts val="0"/>
              </a:spcAft>
              <a:buClr>
                <a:schemeClr val="dk1"/>
              </a:buClr>
              <a:buSzPts val="1200"/>
              <a:buFont typeface="Arial"/>
              <a:buChar char="•"/>
            </a:pPr>
            <a:r>
              <a:rPr lang="en-US"/>
              <a:t>The requirements for a DLA are pretty much the same as those for any endorsement; but, Algebra II </a:t>
            </a:r>
            <a:r>
              <a:rPr lang="en-US" b="1"/>
              <a:t>is</a:t>
            </a:r>
            <a:r>
              <a:rPr lang="en-US"/>
              <a:t> specified as a requirement for earning the DLA, </a:t>
            </a:r>
            <a:r>
              <a:rPr lang="en-US" b="1"/>
              <a:t>regardless</a:t>
            </a:r>
            <a:r>
              <a:rPr lang="en-US"/>
              <a:t> of which endorsement you choose to pursue. </a:t>
            </a:r>
            <a:endParaRPr/>
          </a:p>
          <a:p>
            <a:pPr marL="0" lvl="0" indent="0" algn="l" rtl="0">
              <a:spcBef>
                <a:spcPts val="0"/>
              </a:spcBef>
              <a:spcAft>
                <a:spcPts val="0"/>
              </a:spcAft>
              <a:buClr>
                <a:schemeClr val="dk1"/>
              </a:buClr>
              <a:buSzPts val="1200"/>
              <a:buFont typeface="Arial"/>
              <a:buNone/>
            </a:pPr>
            <a:r>
              <a:rPr lang="en-US"/>
              <a:t>More information about the importance of Algebra II credit and the DLA and will be covered later in this presentation.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five endorsement categories. Each one is quite different and has its own requirements. </a:t>
            </a:r>
            <a:endParaRPr/>
          </a:p>
          <a:p>
            <a:pPr marL="0" lvl="0" indent="0" algn="l" rtl="0">
              <a:spcBef>
                <a:spcPts val="0"/>
              </a:spcBef>
              <a:spcAft>
                <a:spcPts val="0"/>
              </a:spcAft>
              <a:buNone/>
            </a:pPr>
            <a:r>
              <a:rPr lang="en-US"/>
              <a:t>When selecting the endorsement, students should think about the courses they want to take and their own specific areas of interest. </a:t>
            </a:r>
            <a:endParaRPr/>
          </a:p>
          <a:p>
            <a:pPr marL="0" lvl="0" indent="0" algn="l" rtl="0">
              <a:spcBef>
                <a:spcPts val="0"/>
              </a:spcBef>
              <a:spcAft>
                <a:spcPts val="0"/>
              </a:spcAft>
              <a:buNone/>
            </a:pPr>
            <a:r>
              <a:rPr lang="en-US"/>
              <a:t>The endorsements are listed at the top of the course selection sheet. </a:t>
            </a:r>
            <a:endParaRPr/>
          </a:p>
          <a:p>
            <a:pPr marL="0" lvl="0" indent="0" algn="l" rtl="0">
              <a:spcBef>
                <a:spcPts val="0"/>
              </a:spcBef>
              <a:spcAft>
                <a:spcPts val="0"/>
              </a:spcAft>
              <a:buNone/>
            </a:pPr>
            <a:r>
              <a:rPr lang="en-US"/>
              <a:t>The course catalog includes information on the endorsements in greater detail, but we will briefly go over each one here. </a:t>
            </a:r>
            <a:endParaRPr/>
          </a:p>
        </p:txBody>
      </p:sp>
      <p:sp>
        <p:nvSpPr>
          <p:cNvPr id="192" name="Google Shape;192;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All students are required to choose an endorsement in one of 5 areas: STEM, Business &amp; Industry, Public Services, Arts &amp; Humanities, or Multidisciplinary Studies.  We’ll have more information on the endorsement areas a little later in this presentation.</a:t>
            </a:r>
            <a:endParaRPr/>
          </a:p>
          <a:p>
            <a:pPr marL="0" lvl="0" indent="0" algn="l" rtl="0">
              <a:spcBef>
                <a:spcPts val="0"/>
              </a:spcBef>
              <a:spcAft>
                <a:spcPts val="0"/>
              </a:spcAft>
              <a:buNone/>
            </a:pPr>
            <a:r>
              <a:rPr lang="en-US"/>
              <a:t>The endorsement should be chosen based on </a:t>
            </a:r>
            <a:r>
              <a:rPr lang="en-US" b="1"/>
              <a:t>the student’s </a:t>
            </a:r>
            <a:r>
              <a:rPr lang="en-US"/>
              <a:t>individual interests and career goals, and should align with courses the student intends to take while in high school.  There are notes throughout the course catalog about which endorsement areas certain courses support.</a:t>
            </a:r>
            <a:endParaRPr/>
          </a:p>
          <a:p>
            <a:pPr marL="0" lvl="0" indent="0" algn="l" rtl="0">
              <a:spcBef>
                <a:spcPts val="0"/>
              </a:spcBef>
              <a:spcAft>
                <a:spcPts val="0"/>
              </a:spcAft>
              <a:buNone/>
            </a:pPr>
            <a:endParaRPr/>
          </a:p>
        </p:txBody>
      </p:sp>
      <p:sp>
        <p:nvSpPr>
          <p:cNvPr id="205" name="Google Shape;20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STEM relates to courses of study in advanced math, science, computer science, Career &amp; Technical Education engineering courses, or a combination of courses from up to two of these categories.</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 </a:t>
            </a:r>
            <a:endParaRPr/>
          </a:p>
        </p:txBody>
      </p:sp>
      <p:sp>
        <p:nvSpPr>
          <p:cNvPr id="213" name="Google Shape;213;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Business and Industry endorsement includes courses of study from a wide variety of areas of Career &amp; Technical Education, English, in the fields of Journalism or Speech, Technology, or a combination from various Business &amp; Industry categories.  </a:t>
            </a:r>
            <a:endParaRPr/>
          </a:p>
          <a:p>
            <a:pPr marL="0" lvl="0" indent="0" algn="l" rtl="0">
              <a:spcBef>
                <a:spcPts val="0"/>
              </a:spcBef>
              <a:spcAft>
                <a:spcPts val="0"/>
              </a:spcAft>
              <a:buClr>
                <a:schemeClr val="dk1"/>
              </a:buClr>
              <a:buSzPts val="1200"/>
              <a:buFont typeface="Arial"/>
              <a:buNone/>
            </a:pPr>
            <a:r>
              <a:rPr lang="en-US"/>
              <a:t>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 </a:t>
            </a:r>
            <a:endParaRPr/>
          </a:p>
        </p:txBody>
      </p:sp>
      <p:sp>
        <p:nvSpPr>
          <p:cNvPr id="222" name="Google Shape;22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8"/>
          <p:cNvGrpSpPr/>
          <p:nvPr/>
        </p:nvGrpSpPr>
        <p:grpSpPr>
          <a:xfrm>
            <a:off x="-16934" y="0"/>
            <a:ext cx="12231160" cy="6856214"/>
            <a:chOff x="-16934" y="0"/>
            <a:chExt cx="12231160" cy="6856214"/>
          </a:xfrm>
        </p:grpSpPr>
        <p:pic>
          <p:nvPicPr>
            <p:cNvPr id="22" name="Google Shape;22;p28"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8"/>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28"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8"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8"/>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28"/>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8"/>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2" name="Google Shape;92;p37"/>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3" name="Google Shape;93;p3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38"/>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3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6" name="Google Shape;106;p39"/>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7" name="Google Shape;107;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39"/>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39"/>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40"/>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0"/>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41"/>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1"/>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41"/>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4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41"/>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4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42"/>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2"/>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42"/>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4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4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3"/>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4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44"/>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4"/>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44"/>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39" name="Google Shape;39;p30"/>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0" name="Google Shape;40;p30"/>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1" name="Google Shape;41;p30"/>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2" name="Google Shape;42;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3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cxnSp>
        <p:nvCxnSpPr>
          <p:cNvPr id="47" name="Google Shape;47;p3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56" name="Google Shape;56;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3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cxnSp>
        <p:nvCxnSpPr>
          <p:cNvPr id="61" name="Google Shape;61;p3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62" name="Google Shape;62;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4" name="Google Shape;64;p33"/>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5" name="Google Shape;65;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3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7" name="Google Shape;77;p35"/>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8" name="Google Shape;78;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35"/>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6"/>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5" name="Google Shape;85;p36"/>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6" name="Google Shape;86;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7"/>
          <p:cNvGrpSpPr/>
          <p:nvPr/>
        </p:nvGrpSpPr>
        <p:grpSpPr>
          <a:xfrm>
            <a:off x="-15736" y="0"/>
            <a:ext cx="12229962" cy="6856214"/>
            <a:chOff x="-15736" y="0"/>
            <a:chExt cx="12229962" cy="6856214"/>
          </a:xfrm>
        </p:grpSpPr>
        <p:pic>
          <p:nvPicPr>
            <p:cNvPr id="11" name="Google Shape;11;p27"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27"/>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7"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27"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a:spcBef>
                <a:spcPts val="0"/>
              </a:spcBef>
              <a:spcAft>
                <a:spcPts val="0"/>
              </a:spcAft>
              <a:buSzPts val="1400"/>
              <a:buNone/>
              <a:defRPr sz="1800" b="0" i="0" u="none" strike="noStrike" cap="none">
                <a:solidFill>
                  <a:schemeClr val="dk2"/>
                </a:solidFill>
              </a:defRPr>
            </a:lvl2pPr>
            <a:lvl3pPr marR="0" lvl="2" algn="l">
              <a:spcBef>
                <a:spcPts val="0"/>
              </a:spcBef>
              <a:spcAft>
                <a:spcPts val="0"/>
              </a:spcAft>
              <a:buSzPts val="1400"/>
              <a:buNone/>
              <a:defRPr sz="1800" b="0" i="0" u="none" strike="noStrike" cap="none">
                <a:solidFill>
                  <a:schemeClr val="dk2"/>
                </a:solidFill>
              </a:defRPr>
            </a:lvl3pPr>
            <a:lvl4pPr marR="0" lvl="3" algn="l">
              <a:spcBef>
                <a:spcPts val="0"/>
              </a:spcBef>
              <a:spcAft>
                <a:spcPts val="0"/>
              </a:spcAft>
              <a:buSzPts val="1400"/>
              <a:buNone/>
              <a:defRPr sz="1800" b="0" i="0" u="none" strike="noStrike" cap="none">
                <a:solidFill>
                  <a:schemeClr val="dk2"/>
                </a:solidFill>
              </a:defRPr>
            </a:lvl4pPr>
            <a:lvl5pPr marR="0" lvl="4" algn="l">
              <a:spcBef>
                <a:spcPts val="0"/>
              </a:spcBef>
              <a:spcAft>
                <a:spcPts val="0"/>
              </a:spcAft>
              <a:buSzPts val="1400"/>
              <a:buNone/>
              <a:defRPr sz="1800" b="0" i="0" u="none" strike="noStrike" cap="none">
                <a:solidFill>
                  <a:schemeClr val="dk2"/>
                </a:solidFill>
              </a:defRPr>
            </a:lvl5pPr>
            <a:lvl6pPr marR="0" lvl="5" algn="l">
              <a:spcBef>
                <a:spcPts val="0"/>
              </a:spcBef>
              <a:spcAft>
                <a:spcPts val="0"/>
              </a:spcAft>
              <a:buSzPts val="1400"/>
              <a:buNone/>
              <a:defRPr sz="1800" b="0" i="0" u="none" strike="noStrike" cap="none">
                <a:solidFill>
                  <a:schemeClr val="dk2"/>
                </a:solidFill>
              </a:defRPr>
            </a:lvl6pPr>
            <a:lvl7pPr marR="0" lvl="6" algn="l">
              <a:spcBef>
                <a:spcPts val="0"/>
              </a:spcBef>
              <a:spcAft>
                <a:spcPts val="0"/>
              </a:spcAft>
              <a:buSzPts val="1400"/>
              <a:buNone/>
              <a:defRPr sz="1800" b="0" i="0" u="none" strike="noStrike" cap="none">
                <a:solidFill>
                  <a:schemeClr val="dk2"/>
                </a:solidFill>
              </a:defRPr>
            </a:lvl7pPr>
            <a:lvl8pPr marR="0" lvl="7" algn="l">
              <a:spcBef>
                <a:spcPts val="0"/>
              </a:spcBef>
              <a:spcAft>
                <a:spcPts val="0"/>
              </a:spcAft>
              <a:buSzPts val="1400"/>
              <a:buNone/>
              <a:defRPr sz="1800" b="0" i="0" u="none" strike="noStrike" cap="none">
                <a:solidFill>
                  <a:schemeClr val="dk2"/>
                </a:solidFill>
              </a:defRPr>
            </a:lvl8pPr>
            <a:lvl9pPr marR="0" lvl="8" algn="l">
              <a:spcBef>
                <a:spcPts val="0"/>
              </a:spcBef>
              <a:spcAft>
                <a:spcPts val="0"/>
              </a:spcAft>
              <a:buSzPts val="1400"/>
              <a:buNone/>
              <a:defRPr sz="1800" b="0" i="0" u="none" strike="noStrike" cap="none">
                <a:solidFill>
                  <a:schemeClr val="dk2"/>
                </a:solidFill>
              </a:defRPr>
            </a:lvl9pPr>
          </a:lstStyle>
          <a:p>
            <a:endParaRPr/>
          </a:p>
        </p:txBody>
      </p:sp>
      <p:sp>
        <p:nvSpPr>
          <p:cNvPr id="16" name="Google Shape;16;p2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0" i="0" u="none" strike="noStrike" cap="none">
                <a:solidFill>
                  <a:schemeClr val="dk1"/>
                </a:solidFill>
                <a:latin typeface="Garamond"/>
                <a:ea typeface="Garamond"/>
                <a:cs typeface="Garamond"/>
                <a:sym typeface="Garamond"/>
              </a:defRPr>
            </a:lvl1pPr>
            <a:lvl2pPr marL="0" marR="0" lvl="1" indent="0" algn="r">
              <a:spcBef>
                <a:spcPts val="0"/>
              </a:spcBef>
              <a:buNone/>
              <a:defRPr sz="1000" b="0" i="0" u="none" strike="noStrike" cap="none">
                <a:solidFill>
                  <a:schemeClr val="dk1"/>
                </a:solidFill>
                <a:latin typeface="Garamond"/>
                <a:ea typeface="Garamond"/>
                <a:cs typeface="Garamond"/>
                <a:sym typeface="Garamond"/>
              </a:defRPr>
            </a:lvl2pPr>
            <a:lvl3pPr marL="0" marR="0" lvl="2" indent="0" algn="r">
              <a:spcBef>
                <a:spcPts val="0"/>
              </a:spcBef>
              <a:buNone/>
              <a:defRPr sz="1000" b="0" i="0" u="none" strike="noStrike" cap="none">
                <a:solidFill>
                  <a:schemeClr val="dk1"/>
                </a:solidFill>
                <a:latin typeface="Garamond"/>
                <a:ea typeface="Garamond"/>
                <a:cs typeface="Garamond"/>
                <a:sym typeface="Garamond"/>
              </a:defRPr>
            </a:lvl3pPr>
            <a:lvl4pPr marL="0" marR="0" lvl="3" indent="0" algn="r">
              <a:spcBef>
                <a:spcPts val="0"/>
              </a:spcBef>
              <a:buNone/>
              <a:defRPr sz="1000" b="0" i="0" u="none" strike="noStrike" cap="none">
                <a:solidFill>
                  <a:schemeClr val="dk1"/>
                </a:solidFill>
                <a:latin typeface="Garamond"/>
                <a:ea typeface="Garamond"/>
                <a:cs typeface="Garamond"/>
                <a:sym typeface="Garamond"/>
              </a:defRPr>
            </a:lvl4pPr>
            <a:lvl5pPr marL="0" marR="0" lvl="4" indent="0" algn="r">
              <a:spcBef>
                <a:spcPts val="0"/>
              </a:spcBef>
              <a:buNone/>
              <a:defRPr sz="1000" b="0" i="0" u="none" strike="noStrike" cap="none">
                <a:solidFill>
                  <a:schemeClr val="dk1"/>
                </a:solidFill>
                <a:latin typeface="Garamond"/>
                <a:ea typeface="Garamond"/>
                <a:cs typeface="Garamond"/>
                <a:sym typeface="Garamond"/>
              </a:defRPr>
            </a:lvl5pPr>
            <a:lvl6pPr marL="0" marR="0" lvl="5" indent="0" algn="r">
              <a:spcBef>
                <a:spcPts val="0"/>
              </a:spcBef>
              <a:buNone/>
              <a:defRPr sz="1000" b="0" i="0" u="none" strike="noStrike" cap="none">
                <a:solidFill>
                  <a:schemeClr val="dk1"/>
                </a:solidFill>
                <a:latin typeface="Garamond"/>
                <a:ea typeface="Garamond"/>
                <a:cs typeface="Garamond"/>
                <a:sym typeface="Garamond"/>
              </a:defRPr>
            </a:lvl6pPr>
            <a:lvl7pPr marL="0" marR="0" lvl="6" indent="0" algn="r">
              <a:spcBef>
                <a:spcPts val="0"/>
              </a:spcBef>
              <a:buNone/>
              <a:defRPr sz="1000" b="0" i="0" u="none" strike="noStrike" cap="none">
                <a:solidFill>
                  <a:schemeClr val="dk1"/>
                </a:solidFill>
                <a:latin typeface="Garamond"/>
                <a:ea typeface="Garamond"/>
                <a:cs typeface="Garamond"/>
                <a:sym typeface="Garamond"/>
              </a:defRPr>
            </a:lvl7pPr>
            <a:lvl8pPr marL="0" marR="0" lvl="7" indent="0" algn="r">
              <a:spcBef>
                <a:spcPts val="0"/>
              </a:spcBef>
              <a:buNone/>
              <a:defRPr sz="1000" b="0" i="0" u="none" strike="noStrike" cap="none">
                <a:solidFill>
                  <a:schemeClr val="dk1"/>
                </a:solidFill>
                <a:latin typeface="Garamond"/>
                <a:ea typeface="Garamond"/>
                <a:cs typeface="Garamond"/>
                <a:sym typeface="Garamond"/>
              </a:defRPr>
            </a:lvl8pPr>
            <a:lvl9pPr marL="0" marR="0" lvl="8" indent="0" algn="r">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a:spLocks noGrp="1"/>
          </p:cNvSpPr>
          <p:nvPr>
            <p:ph type="subTitle" idx="1"/>
          </p:nvPr>
        </p:nvSpPr>
        <p:spPr>
          <a:xfrm>
            <a:off x="344792" y="1873385"/>
            <a:ext cx="11443447" cy="310470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140"/>
              <a:buNone/>
            </a:pPr>
            <a:r>
              <a:rPr lang="en-US" sz="3600"/>
              <a:t>The Foundation High School Program </a:t>
            </a:r>
            <a:endParaRPr/>
          </a:p>
          <a:p>
            <a:pPr marL="0" lvl="0" indent="0" algn="ctr" rtl="0">
              <a:lnSpc>
                <a:spcPct val="90000"/>
              </a:lnSpc>
              <a:spcBef>
                <a:spcPts val="1320"/>
              </a:spcBef>
              <a:spcAft>
                <a:spcPts val="0"/>
              </a:spcAft>
              <a:buSzPts val="4140"/>
              <a:buNone/>
            </a:pPr>
            <a:r>
              <a:rPr lang="en-US" sz="3600"/>
              <a:t>+ Endorsement (FHSP+E)</a:t>
            </a:r>
            <a:endParaRPr/>
          </a:p>
          <a:p>
            <a:pPr marL="0" lvl="0" indent="0" algn="ctr" rtl="0">
              <a:lnSpc>
                <a:spcPct val="90000"/>
              </a:lnSpc>
              <a:spcBef>
                <a:spcPts val="1320"/>
              </a:spcBef>
              <a:spcAft>
                <a:spcPts val="0"/>
              </a:spcAft>
              <a:buSzPts val="4140"/>
              <a:buNone/>
            </a:pPr>
            <a:endParaRPr sz="3600"/>
          </a:p>
          <a:p>
            <a:pPr marL="0" lvl="0" indent="0" algn="ctr" rtl="0">
              <a:lnSpc>
                <a:spcPct val="90000"/>
              </a:lnSpc>
              <a:spcBef>
                <a:spcPts val="1200"/>
              </a:spcBef>
              <a:spcAft>
                <a:spcPts val="0"/>
              </a:spcAft>
              <a:buClr>
                <a:schemeClr val="dk1"/>
              </a:buClr>
              <a:buSzPts val="1100"/>
              <a:buFont typeface="Arial"/>
              <a:buNone/>
            </a:pPr>
            <a:r>
              <a:rPr lang="en-US" sz="2900" b="1" i="1">
                <a:solidFill>
                  <a:srgbClr val="2D7154"/>
                </a:solidFill>
              </a:rPr>
              <a:t>2023-2024 Course Selection Information</a:t>
            </a:r>
            <a:endParaRPr sz="2900" b="1" i="1">
              <a:solidFill>
                <a:srgbClr val="2D7154"/>
              </a:solidFill>
            </a:endParaRPr>
          </a:p>
          <a:p>
            <a:pPr marL="0" lvl="0" indent="0" algn="ctr" rtl="0">
              <a:lnSpc>
                <a:spcPct val="90000"/>
              </a:lnSpc>
              <a:spcBef>
                <a:spcPts val="1200"/>
              </a:spcBef>
              <a:spcAft>
                <a:spcPts val="0"/>
              </a:spcAft>
              <a:buClr>
                <a:schemeClr val="dk1"/>
              </a:buClr>
              <a:buSzPts val="1100"/>
              <a:buFont typeface="Arial"/>
              <a:buNone/>
            </a:pPr>
            <a:r>
              <a:rPr lang="en-US" sz="2900" b="1" i="1">
                <a:solidFill>
                  <a:srgbClr val="2D7154"/>
                </a:solidFill>
              </a:rPr>
              <a:t>for High School Students and Parents </a:t>
            </a:r>
            <a:endParaRPr sz="2900" b="1" i="1">
              <a:solidFill>
                <a:srgbClr val="2D7154"/>
              </a:solidFill>
            </a:endParaRPr>
          </a:p>
          <a:p>
            <a:pPr marL="0" lvl="0" indent="0" algn="ctr" rtl="0">
              <a:lnSpc>
                <a:spcPct val="90000"/>
              </a:lnSpc>
              <a:spcBef>
                <a:spcPts val="1180"/>
              </a:spcBef>
              <a:spcAft>
                <a:spcPts val="0"/>
              </a:spcAft>
              <a:buSzPts val="3335"/>
              <a:buNone/>
            </a:pPr>
            <a:r>
              <a:rPr lang="en-US" sz="2900" i="1"/>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idx="4294967295"/>
          </p:nvPr>
        </p:nvSpPr>
        <p:spPr>
          <a:xfrm>
            <a:off x="461682" y="317805"/>
            <a:ext cx="11231879" cy="12938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Public Services</a:t>
            </a:r>
            <a:endParaRPr/>
          </a:p>
        </p:txBody>
      </p:sp>
      <p:pic>
        <p:nvPicPr>
          <p:cNvPr id="234" name="Google Shape;234;p8"/>
          <p:cNvPicPr preferRelativeResize="0"/>
          <p:nvPr/>
        </p:nvPicPr>
        <p:blipFill rotWithShape="1">
          <a:blip r:embed="rId3">
            <a:alphaModFix/>
          </a:blip>
          <a:srcRect/>
          <a:stretch/>
        </p:blipFill>
        <p:spPr>
          <a:xfrm>
            <a:off x="9964453" y="1301978"/>
            <a:ext cx="1453694" cy="1080082"/>
          </a:xfrm>
          <a:prstGeom prst="rect">
            <a:avLst/>
          </a:prstGeom>
          <a:noFill/>
          <a:ln>
            <a:noFill/>
          </a:ln>
        </p:spPr>
      </p:pic>
      <p:pic>
        <p:nvPicPr>
          <p:cNvPr id="235" name="Google Shape;235;p8"/>
          <p:cNvPicPr preferRelativeResize="0"/>
          <p:nvPr/>
        </p:nvPicPr>
        <p:blipFill>
          <a:blip r:embed="rId4">
            <a:alphaModFix/>
          </a:blip>
          <a:stretch>
            <a:fillRect/>
          </a:stretch>
        </p:blipFill>
        <p:spPr>
          <a:xfrm>
            <a:off x="10107639" y="4807885"/>
            <a:ext cx="1447800" cy="1371600"/>
          </a:xfrm>
          <a:prstGeom prst="rect">
            <a:avLst/>
          </a:prstGeom>
          <a:noFill/>
          <a:ln>
            <a:noFill/>
          </a:ln>
        </p:spPr>
      </p:pic>
      <p:pic>
        <p:nvPicPr>
          <p:cNvPr id="236" name="Google Shape;236;p8"/>
          <p:cNvPicPr preferRelativeResize="0"/>
          <p:nvPr/>
        </p:nvPicPr>
        <p:blipFill>
          <a:blip r:embed="rId5">
            <a:alphaModFix/>
          </a:blip>
          <a:stretch>
            <a:fillRect/>
          </a:stretch>
        </p:blipFill>
        <p:spPr>
          <a:xfrm>
            <a:off x="990500" y="1611625"/>
            <a:ext cx="9197449" cy="414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a:spLocks noGrp="1"/>
          </p:cNvSpPr>
          <p:nvPr>
            <p:ph type="title" idx="4294967295"/>
          </p:nvPr>
        </p:nvSpPr>
        <p:spPr>
          <a:xfrm>
            <a:off x="505609" y="375068"/>
            <a:ext cx="11177196" cy="12938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Arts &amp; Humanities</a:t>
            </a:r>
            <a:endParaRPr/>
          </a:p>
        </p:txBody>
      </p:sp>
      <p:pic>
        <p:nvPicPr>
          <p:cNvPr id="243" name="Google Shape;243;p9"/>
          <p:cNvPicPr preferRelativeResize="0"/>
          <p:nvPr/>
        </p:nvPicPr>
        <p:blipFill rotWithShape="1">
          <a:blip r:embed="rId3">
            <a:alphaModFix/>
          </a:blip>
          <a:srcRect b="11303"/>
          <a:stretch/>
        </p:blipFill>
        <p:spPr>
          <a:xfrm>
            <a:off x="9389901" y="1508566"/>
            <a:ext cx="2002238" cy="2068231"/>
          </a:xfrm>
          <a:prstGeom prst="rect">
            <a:avLst/>
          </a:prstGeom>
          <a:noFill/>
          <a:ln>
            <a:noFill/>
          </a:ln>
        </p:spPr>
      </p:pic>
      <p:pic>
        <p:nvPicPr>
          <p:cNvPr id="244" name="Google Shape;244;p9"/>
          <p:cNvPicPr preferRelativeResize="0"/>
          <p:nvPr/>
        </p:nvPicPr>
        <p:blipFill>
          <a:blip r:embed="rId4">
            <a:alphaModFix/>
          </a:blip>
          <a:stretch>
            <a:fillRect/>
          </a:stretch>
        </p:blipFill>
        <p:spPr>
          <a:xfrm>
            <a:off x="10072150" y="4814323"/>
            <a:ext cx="1447800" cy="1371600"/>
          </a:xfrm>
          <a:prstGeom prst="rect">
            <a:avLst/>
          </a:prstGeom>
          <a:noFill/>
          <a:ln>
            <a:noFill/>
          </a:ln>
        </p:spPr>
      </p:pic>
      <p:pic>
        <p:nvPicPr>
          <p:cNvPr id="245" name="Google Shape;245;p9"/>
          <p:cNvPicPr preferRelativeResize="0"/>
          <p:nvPr/>
        </p:nvPicPr>
        <p:blipFill>
          <a:blip r:embed="rId5">
            <a:alphaModFix/>
          </a:blip>
          <a:stretch>
            <a:fillRect/>
          </a:stretch>
        </p:blipFill>
        <p:spPr>
          <a:xfrm>
            <a:off x="1009350" y="1724325"/>
            <a:ext cx="8380551" cy="4048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title" idx="4294967295"/>
          </p:nvPr>
        </p:nvSpPr>
        <p:spPr>
          <a:xfrm>
            <a:off x="494851" y="344992"/>
            <a:ext cx="11209468" cy="12922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Multidisciplinary Studies</a:t>
            </a:r>
            <a:endParaRPr/>
          </a:p>
        </p:txBody>
      </p:sp>
      <p:pic>
        <p:nvPicPr>
          <p:cNvPr id="252" name="Google Shape;252;p10"/>
          <p:cNvPicPr preferRelativeResize="0"/>
          <p:nvPr/>
        </p:nvPicPr>
        <p:blipFill rotWithShape="1">
          <a:blip r:embed="rId3">
            <a:alphaModFix/>
          </a:blip>
          <a:srcRect/>
          <a:stretch/>
        </p:blipFill>
        <p:spPr>
          <a:xfrm>
            <a:off x="9962402" y="1267981"/>
            <a:ext cx="1656446" cy="1355658"/>
          </a:xfrm>
          <a:prstGeom prst="rect">
            <a:avLst/>
          </a:prstGeom>
          <a:noFill/>
          <a:ln>
            <a:noFill/>
          </a:ln>
        </p:spPr>
      </p:pic>
      <p:pic>
        <p:nvPicPr>
          <p:cNvPr id="253" name="Google Shape;253;p10"/>
          <p:cNvPicPr preferRelativeResize="0"/>
          <p:nvPr/>
        </p:nvPicPr>
        <p:blipFill>
          <a:blip r:embed="rId4">
            <a:alphaModFix/>
          </a:blip>
          <a:stretch>
            <a:fillRect/>
          </a:stretch>
        </p:blipFill>
        <p:spPr>
          <a:xfrm>
            <a:off x="10123211" y="4850839"/>
            <a:ext cx="1447800" cy="1371600"/>
          </a:xfrm>
          <a:prstGeom prst="rect">
            <a:avLst/>
          </a:prstGeom>
          <a:noFill/>
          <a:ln>
            <a:noFill/>
          </a:ln>
        </p:spPr>
      </p:pic>
      <p:pic>
        <p:nvPicPr>
          <p:cNvPr id="254" name="Google Shape;254;p10"/>
          <p:cNvPicPr preferRelativeResize="0"/>
          <p:nvPr/>
        </p:nvPicPr>
        <p:blipFill>
          <a:blip r:embed="rId5">
            <a:alphaModFix/>
          </a:blip>
          <a:stretch>
            <a:fillRect/>
          </a:stretch>
        </p:blipFill>
        <p:spPr>
          <a:xfrm>
            <a:off x="1216900" y="1886650"/>
            <a:ext cx="8150350" cy="375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b73664e7e5_0_34"/>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Course Selection:</a:t>
            </a:r>
            <a:endParaRPr/>
          </a:p>
        </p:txBody>
      </p:sp>
      <p:sp>
        <p:nvSpPr>
          <p:cNvPr id="261" name="Google Shape;261;gb73664e7e5_0_34"/>
          <p:cNvSpPr txBox="1">
            <a:spLocks noGrp="1"/>
          </p:cNvSpPr>
          <p:nvPr>
            <p:ph type="subTitle" idx="1"/>
          </p:nvPr>
        </p:nvSpPr>
        <p:spPr>
          <a:xfrm>
            <a:off x="2692400" y="3657599"/>
            <a:ext cx="6815700" cy="710100"/>
          </a:xfrm>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r>
              <a:rPr lang="en-US" sz="3600" b="1"/>
              <a:t>The SchooLinks Online Process</a:t>
            </a:r>
            <a:endParaRPr sz="3600" b="1"/>
          </a:p>
        </p:txBody>
      </p:sp>
      <p:pic>
        <p:nvPicPr>
          <p:cNvPr id="262" name="Google Shape;262;gb73664e7e5_0_34"/>
          <p:cNvPicPr preferRelativeResize="0"/>
          <p:nvPr/>
        </p:nvPicPr>
        <p:blipFill>
          <a:blip r:embed="rId3">
            <a:alphaModFix/>
          </a:blip>
          <a:stretch>
            <a:fillRect/>
          </a:stretch>
        </p:blipFill>
        <p:spPr>
          <a:xfrm>
            <a:off x="8539900" y="661850"/>
            <a:ext cx="2038200" cy="2191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b73664e7e5_0_51"/>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2D7154"/>
                </a:solidFill>
              </a:rPr>
              <a:t>SchooLinks Online</a:t>
            </a:r>
            <a:endParaRPr b="1">
              <a:solidFill>
                <a:srgbClr val="2D7154"/>
              </a:solidFill>
            </a:endParaRPr>
          </a:p>
          <a:p>
            <a:pPr marL="0" lvl="0" indent="0" algn="ctr" rtl="0">
              <a:spcBef>
                <a:spcPts val="0"/>
              </a:spcBef>
              <a:spcAft>
                <a:spcPts val="0"/>
              </a:spcAft>
              <a:buNone/>
            </a:pPr>
            <a:r>
              <a:rPr lang="en-US" b="1">
                <a:solidFill>
                  <a:srgbClr val="2D7154"/>
                </a:solidFill>
              </a:rPr>
              <a:t> Course Selection Dates:</a:t>
            </a:r>
            <a:endParaRPr b="1">
              <a:solidFill>
                <a:srgbClr val="2D7154"/>
              </a:solidFill>
            </a:endParaRPr>
          </a:p>
        </p:txBody>
      </p:sp>
      <p:sp>
        <p:nvSpPr>
          <p:cNvPr id="269" name="Google Shape;269;gb73664e7e5_0_51"/>
          <p:cNvSpPr txBox="1">
            <a:spLocks noGrp="1"/>
          </p:cNvSpPr>
          <p:nvPr>
            <p:ph type="body" idx="1"/>
          </p:nvPr>
        </p:nvSpPr>
        <p:spPr>
          <a:xfrm>
            <a:off x="1295400" y="2556928"/>
            <a:ext cx="9601200" cy="1857900"/>
          </a:xfrm>
          <a:prstGeom prst="rect">
            <a:avLst/>
          </a:prstGeom>
        </p:spPr>
        <p:txBody>
          <a:bodyPr spcFirstLastPara="1" wrap="square" lIns="91425" tIns="45700" rIns="91425" bIns="45700" anchor="t" anchorCtr="0">
            <a:noAutofit/>
          </a:bodyPr>
          <a:lstStyle/>
          <a:p>
            <a:pPr marL="0" lvl="0" indent="0" algn="ctr" rtl="0">
              <a:spcBef>
                <a:spcPts val="360"/>
              </a:spcBef>
              <a:spcAft>
                <a:spcPts val="600"/>
              </a:spcAft>
              <a:buNone/>
            </a:pPr>
            <a:r>
              <a:rPr lang="en-US" sz="3500" b="1" u="sng"/>
              <a:t>Friday, January 20th through Tuesday, January 31st </a:t>
            </a:r>
            <a:endParaRPr sz="3500" b="1" u="sng"/>
          </a:p>
        </p:txBody>
      </p:sp>
      <p:pic>
        <p:nvPicPr>
          <p:cNvPr id="270" name="Google Shape;270;gb73664e7e5_0_51"/>
          <p:cNvPicPr preferRelativeResize="0"/>
          <p:nvPr/>
        </p:nvPicPr>
        <p:blipFill>
          <a:blip r:embed="rId3">
            <a:alphaModFix/>
          </a:blip>
          <a:stretch>
            <a:fillRect/>
          </a:stretch>
        </p:blipFill>
        <p:spPr>
          <a:xfrm>
            <a:off x="10104361" y="4841414"/>
            <a:ext cx="1447800" cy="1371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b73664e7e5_0_22"/>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Course Selection:</a:t>
            </a:r>
            <a:endParaRPr/>
          </a:p>
        </p:txBody>
      </p:sp>
      <p:sp>
        <p:nvSpPr>
          <p:cNvPr id="277" name="Google Shape;277;gb73664e7e5_0_22"/>
          <p:cNvSpPr txBox="1">
            <a:spLocks noGrp="1"/>
          </p:cNvSpPr>
          <p:nvPr>
            <p:ph type="subTitle" idx="1"/>
          </p:nvPr>
        </p:nvSpPr>
        <p:spPr>
          <a:xfrm>
            <a:off x="2692400" y="3657599"/>
            <a:ext cx="6815700" cy="747900"/>
          </a:xfrm>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r>
              <a:rPr lang="en-US" sz="3600" b="1"/>
              <a:t>The Steps</a:t>
            </a:r>
            <a:endParaRPr sz="3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1"/>
          <p:cNvSpPr txBox="1">
            <a:spLocks noGrp="1"/>
          </p:cNvSpPr>
          <p:nvPr>
            <p:ph type="title" idx="4294967295"/>
          </p:nvPr>
        </p:nvSpPr>
        <p:spPr>
          <a:xfrm>
            <a:off x="518638" y="474601"/>
            <a:ext cx="11153409" cy="12938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for Next Year</a:t>
            </a:r>
            <a:endParaRPr/>
          </a:p>
        </p:txBody>
      </p:sp>
      <p:sp>
        <p:nvSpPr>
          <p:cNvPr id="284" name="Google Shape;284;p11"/>
          <p:cNvSpPr txBox="1">
            <a:spLocks noGrp="1"/>
          </p:cNvSpPr>
          <p:nvPr>
            <p:ph type="body" idx="4294967295"/>
          </p:nvPr>
        </p:nvSpPr>
        <p:spPr>
          <a:xfrm>
            <a:off x="3075250" y="1886650"/>
            <a:ext cx="7244700" cy="4320000"/>
          </a:xfrm>
          <a:prstGeom prst="rect">
            <a:avLst/>
          </a:prstGeom>
          <a:noFill/>
          <a:ln>
            <a:noFill/>
          </a:ln>
        </p:spPr>
        <p:txBody>
          <a:bodyPr spcFirstLastPara="1" wrap="square" lIns="91425" tIns="45700" rIns="91425" bIns="45700" anchor="t" anchorCtr="0">
            <a:spAutoFit/>
          </a:bodyPr>
          <a:lstStyle/>
          <a:p>
            <a:pPr marL="0" marR="0" lvl="0" indent="50800" algn="l" rtl="0">
              <a:spcBef>
                <a:spcPts val="0"/>
              </a:spcBef>
              <a:spcAft>
                <a:spcPts val="0"/>
              </a:spcAft>
              <a:buClr>
                <a:schemeClr val="dk1"/>
              </a:buClr>
              <a:buSzPts val="2200"/>
              <a:buFont typeface="Noto Sans Symbols"/>
              <a:buAutoNum type="arabicPeriod"/>
            </a:pPr>
            <a:r>
              <a:rPr lang="en-US" sz="2200" b="0" i="0" u="none" strike="noStrike" cap="none">
                <a:solidFill>
                  <a:schemeClr val="dk1"/>
                </a:solidFill>
                <a:latin typeface="Garamond"/>
                <a:ea typeface="Garamond"/>
                <a:cs typeface="Garamond"/>
                <a:sym typeface="Garamond"/>
              </a:rPr>
              <a:t>Choose or review your endorsement</a:t>
            </a:r>
            <a:endParaRPr sz="2200"/>
          </a:p>
          <a:p>
            <a:pPr marL="0" marR="0" lvl="0" indent="50800" algn="l" rtl="0">
              <a:spcBef>
                <a:spcPts val="600"/>
              </a:spcBef>
              <a:spcAft>
                <a:spcPts val="0"/>
              </a:spcAft>
              <a:buClr>
                <a:schemeClr val="dk1"/>
              </a:buClr>
              <a:buSzPts val="2200"/>
              <a:buFont typeface="Noto Sans Symbols"/>
              <a:buAutoNum type="arabicPeriod"/>
            </a:pPr>
            <a:r>
              <a:rPr lang="en-US" sz="2200" b="0" i="0" u="none" strike="noStrike" cap="none">
                <a:solidFill>
                  <a:schemeClr val="dk1"/>
                </a:solidFill>
                <a:latin typeface="Garamond"/>
                <a:ea typeface="Garamond"/>
                <a:cs typeface="Garamond"/>
                <a:sym typeface="Garamond"/>
              </a:rPr>
              <a:t>Choose courses from the required subject areas</a:t>
            </a:r>
            <a:endParaRPr sz="2200"/>
          </a:p>
          <a:p>
            <a:pPr marL="740664" marR="0" lvl="5" indent="-177800" algn="l" rtl="0">
              <a:spcBef>
                <a:spcPts val="6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English</a:t>
            </a:r>
            <a:endParaRPr sz="2200"/>
          </a:p>
          <a:p>
            <a:pPr marL="740664" marR="0" lvl="5" indent="-177800" algn="l" rtl="0">
              <a:spcBef>
                <a:spcPts val="12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Math </a:t>
            </a:r>
            <a:endParaRPr sz="2200"/>
          </a:p>
          <a:p>
            <a:pPr marL="740664" marR="0" lvl="5" indent="-177800" algn="l" rtl="0">
              <a:spcBef>
                <a:spcPts val="12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Science</a:t>
            </a:r>
            <a:endParaRPr sz="2200"/>
          </a:p>
          <a:p>
            <a:pPr marL="740664" marR="0" lvl="5" indent="-177800" algn="l" rtl="0">
              <a:spcBef>
                <a:spcPts val="1200"/>
              </a:spcBef>
              <a:spcAft>
                <a:spcPts val="0"/>
              </a:spcAft>
              <a:buClr>
                <a:srgbClr val="62721F"/>
              </a:buClr>
              <a:buSzPts val="2200"/>
              <a:buFont typeface="Arial"/>
              <a:buChar char="•"/>
            </a:pPr>
            <a:r>
              <a:rPr lang="en-US" sz="2200" b="0" i="0" u="none" strike="noStrike" cap="none">
                <a:solidFill>
                  <a:schemeClr val="dk1"/>
                </a:solidFill>
                <a:latin typeface="Garamond"/>
                <a:ea typeface="Garamond"/>
                <a:cs typeface="Garamond"/>
                <a:sym typeface="Garamond"/>
              </a:rPr>
              <a:t>Social Studies</a:t>
            </a:r>
            <a:endParaRPr sz="2200"/>
          </a:p>
          <a:p>
            <a:pPr marL="0" marR="0" lvl="0" indent="0" algn="l" rtl="0">
              <a:spcBef>
                <a:spcPts val="1200"/>
              </a:spcBef>
              <a:spcAft>
                <a:spcPts val="0"/>
              </a:spcAft>
              <a:buClr>
                <a:schemeClr val="dk1"/>
              </a:buClr>
              <a:buSzPts val="3000"/>
              <a:buFont typeface="Noto Sans Symbols"/>
              <a:buNone/>
            </a:pPr>
            <a:r>
              <a:rPr lang="en-US" sz="2200" b="0" i="0" u="none" strike="noStrike" cap="none">
                <a:solidFill>
                  <a:schemeClr val="dk1"/>
                </a:solidFill>
                <a:latin typeface="Garamond"/>
                <a:ea typeface="Garamond"/>
                <a:cs typeface="Garamond"/>
                <a:sym typeface="Garamond"/>
              </a:rPr>
              <a:t>3.   Choose courses from other areas to fill all seven class periods </a:t>
            </a:r>
            <a:endParaRPr sz="2200"/>
          </a:p>
          <a:p>
            <a:pPr marL="0" marR="0" lvl="0" indent="50800" algn="l" rtl="0">
              <a:spcBef>
                <a:spcPts val="600"/>
              </a:spcBef>
              <a:spcAft>
                <a:spcPts val="0"/>
              </a:spcAft>
              <a:buClr>
                <a:schemeClr val="dk1"/>
              </a:buClr>
              <a:buSzPts val="2200"/>
              <a:buFont typeface="Noto Sans Symbols"/>
              <a:buAutoNum type="arabicPeriod" startAt="4"/>
            </a:pPr>
            <a:r>
              <a:rPr lang="en-US" sz="2200" b="0" i="0" u="none" strike="noStrike" cap="none">
                <a:solidFill>
                  <a:schemeClr val="dk1"/>
                </a:solidFill>
                <a:latin typeface="Garamond"/>
                <a:ea typeface="Garamond"/>
                <a:cs typeface="Garamond"/>
                <a:sym typeface="Garamond"/>
              </a:rPr>
              <a:t>If one course marked </a:t>
            </a:r>
            <a:r>
              <a:rPr lang="en-US" sz="2200" b="0" i="1" u="none" strike="noStrike" cap="none">
                <a:solidFill>
                  <a:schemeClr val="dk1"/>
                </a:solidFill>
                <a:latin typeface="Garamond"/>
                <a:ea typeface="Garamond"/>
                <a:cs typeface="Garamond"/>
                <a:sym typeface="Garamond"/>
              </a:rPr>
              <a:t>(sem) </a:t>
            </a:r>
            <a:r>
              <a:rPr lang="en-US" sz="2200" b="0" i="0" u="none" strike="noStrike" cap="none">
                <a:solidFill>
                  <a:schemeClr val="dk1"/>
                </a:solidFill>
                <a:latin typeface="Garamond"/>
                <a:ea typeface="Garamond"/>
                <a:cs typeface="Garamond"/>
                <a:sym typeface="Garamond"/>
              </a:rPr>
              <a:t>is selected, a second </a:t>
            </a:r>
            <a:r>
              <a:rPr lang="en-US" sz="2200">
                <a:solidFill>
                  <a:schemeClr val="dk1"/>
                </a:solidFill>
              </a:rPr>
              <a:t>semester course is required.</a:t>
            </a:r>
            <a:endParaRPr sz="2200"/>
          </a:p>
          <a:p>
            <a:pPr marL="621792" marR="0" lvl="1" indent="-38100" algn="l" rtl="0">
              <a:spcBef>
                <a:spcPts val="600"/>
              </a:spcBef>
              <a:spcAft>
                <a:spcPts val="0"/>
              </a:spcAft>
              <a:buClr>
                <a:schemeClr val="dk1"/>
              </a:buClr>
              <a:buSzPts val="3000"/>
              <a:buFont typeface="Verdana"/>
              <a:buNone/>
            </a:pPr>
            <a:endParaRPr sz="2400" b="0" i="0" u="none" strike="noStrike" cap="none">
              <a:solidFill>
                <a:schemeClr val="dk1"/>
              </a:solidFill>
              <a:latin typeface="Garamond"/>
              <a:ea typeface="Garamond"/>
              <a:cs typeface="Garamond"/>
              <a:sym typeface="Garamond"/>
            </a:endParaRPr>
          </a:p>
        </p:txBody>
      </p:sp>
      <p:pic>
        <p:nvPicPr>
          <p:cNvPr id="285" name="Google Shape;285;p11"/>
          <p:cNvPicPr preferRelativeResize="0"/>
          <p:nvPr/>
        </p:nvPicPr>
        <p:blipFill>
          <a:blip r:embed="rId3">
            <a:alphaModFix/>
          </a:blip>
          <a:stretch>
            <a:fillRect/>
          </a:stretch>
        </p:blipFill>
        <p:spPr>
          <a:xfrm>
            <a:off x="10104336" y="4835039"/>
            <a:ext cx="1447800" cy="1371600"/>
          </a:xfrm>
          <a:prstGeom prst="rect">
            <a:avLst/>
          </a:prstGeom>
          <a:noFill/>
          <a:ln>
            <a:noFill/>
          </a:ln>
        </p:spPr>
      </p:pic>
      <p:pic>
        <p:nvPicPr>
          <p:cNvPr id="286" name="Google Shape;286;p11"/>
          <p:cNvPicPr preferRelativeResize="0"/>
          <p:nvPr/>
        </p:nvPicPr>
        <p:blipFill>
          <a:blip r:embed="rId4">
            <a:alphaModFix/>
          </a:blip>
          <a:stretch>
            <a:fillRect/>
          </a:stretch>
        </p:blipFill>
        <p:spPr>
          <a:xfrm>
            <a:off x="991150" y="2088575"/>
            <a:ext cx="1979000" cy="259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a:spLocks noGrp="1"/>
          </p:cNvSpPr>
          <p:nvPr>
            <p:ph type="title" idx="4294967295"/>
          </p:nvPr>
        </p:nvSpPr>
        <p:spPr>
          <a:xfrm>
            <a:off x="547442" y="607662"/>
            <a:ext cx="11090376" cy="12938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for Next Year</a:t>
            </a:r>
            <a:endParaRPr>
              <a:latin typeface="Gill Sans"/>
              <a:ea typeface="Gill Sans"/>
              <a:cs typeface="Gill Sans"/>
              <a:sym typeface="Gill Sans"/>
            </a:endParaRPr>
          </a:p>
        </p:txBody>
      </p:sp>
      <p:sp>
        <p:nvSpPr>
          <p:cNvPr id="293" name="Google Shape;293;p12"/>
          <p:cNvSpPr txBox="1">
            <a:spLocks noGrp="1"/>
          </p:cNvSpPr>
          <p:nvPr>
            <p:ph type="body" idx="4294967295"/>
          </p:nvPr>
        </p:nvSpPr>
        <p:spPr>
          <a:xfrm>
            <a:off x="3621975" y="2115226"/>
            <a:ext cx="7062000" cy="25719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dk1"/>
              </a:buClr>
              <a:buSzPts val="2400"/>
              <a:buFont typeface="Garamond"/>
              <a:buAutoNum type="arabicPeriod" startAt="5"/>
            </a:pPr>
            <a:r>
              <a:rPr lang="en-US" sz="2400" b="0" i="0" u="none" strike="noStrike" cap="none">
                <a:solidFill>
                  <a:schemeClr val="dk1"/>
                </a:solidFill>
                <a:latin typeface="Garamond"/>
                <a:ea typeface="Garamond"/>
                <a:cs typeface="Garamond"/>
                <a:sym typeface="Garamond"/>
              </a:rPr>
              <a:t>Students must be mindful of their endorsement requirements. </a:t>
            </a:r>
            <a:endParaRPr sz="2400" b="0" i="0" u="none" strike="noStrike" cap="none">
              <a:solidFill>
                <a:schemeClr val="dk1"/>
              </a:solidFill>
              <a:latin typeface="Garamond"/>
              <a:ea typeface="Garamond"/>
              <a:cs typeface="Garamond"/>
              <a:sym typeface="Garamond"/>
            </a:endParaRPr>
          </a:p>
          <a:p>
            <a:pPr marL="457200" marR="0" lvl="0" indent="-381000" algn="l" rtl="0">
              <a:spcBef>
                <a:spcPts val="0"/>
              </a:spcBef>
              <a:spcAft>
                <a:spcPts val="0"/>
              </a:spcAft>
              <a:buClr>
                <a:schemeClr val="dk1"/>
              </a:buClr>
              <a:buSzPts val="2400"/>
              <a:buFont typeface="Garamond"/>
              <a:buAutoNum type="arabicPeriod" startAt="5"/>
            </a:pPr>
            <a:r>
              <a:rPr lang="en-US" sz="2400" b="0" i="0" u="none" strike="noStrike" cap="none">
                <a:solidFill>
                  <a:schemeClr val="dk1"/>
                </a:solidFill>
                <a:latin typeface="Garamond"/>
                <a:ea typeface="Garamond"/>
                <a:cs typeface="Garamond"/>
                <a:sym typeface="Garamond"/>
              </a:rPr>
              <a:t>Review the course catalog when making selections. </a:t>
            </a:r>
            <a:endParaRPr/>
          </a:p>
          <a:p>
            <a:pPr marL="285750" marR="0" lvl="0" indent="0" algn="l" rtl="0">
              <a:spcBef>
                <a:spcPts val="400"/>
              </a:spcBef>
              <a:spcAft>
                <a:spcPts val="0"/>
              </a:spcAft>
              <a:buNone/>
            </a:pPr>
            <a:endParaRPr/>
          </a:p>
        </p:txBody>
      </p:sp>
      <p:pic>
        <p:nvPicPr>
          <p:cNvPr id="294" name="Google Shape;294;p12"/>
          <p:cNvPicPr preferRelativeResize="0"/>
          <p:nvPr/>
        </p:nvPicPr>
        <p:blipFill>
          <a:blip r:embed="rId3">
            <a:alphaModFix/>
          </a:blip>
          <a:stretch>
            <a:fillRect/>
          </a:stretch>
        </p:blipFill>
        <p:spPr>
          <a:xfrm>
            <a:off x="10113786" y="4841414"/>
            <a:ext cx="1447800" cy="1371600"/>
          </a:xfrm>
          <a:prstGeom prst="rect">
            <a:avLst/>
          </a:prstGeom>
          <a:noFill/>
          <a:ln>
            <a:noFill/>
          </a:ln>
        </p:spPr>
      </p:pic>
      <p:pic>
        <p:nvPicPr>
          <p:cNvPr id="295" name="Google Shape;295;p12"/>
          <p:cNvPicPr preferRelativeResize="0"/>
          <p:nvPr/>
        </p:nvPicPr>
        <p:blipFill>
          <a:blip r:embed="rId4">
            <a:alphaModFix/>
          </a:blip>
          <a:stretch>
            <a:fillRect/>
          </a:stretch>
        </p:blipFill>
        <p:spPr>
          <a:xfrm>
            <a:off x="991150" y="2088575"/>
            <a:ext cx="1979000" cy="2598550"/>
          </a:xfrm>
          <a:prstGeom prst="rect">
            <a:avLst/>
          </a:prstGeom>
          <a:noFill/>
          <a:ln>
            <a:noFill/>
          </a:ln>
        </p:spPr>
      </p:pic>
      <p:pic>
        <p:nvPicPr>
          <p:cNvPr id="296" name="Google Shape;296;p12"/>
          <p:cNvPicPr preferRelativeResize="0"/>
          <p:nvPr/>
        </p:nvPicPr>
        <p:blipFill>
          <a:blip r:embed="rId5">
            <a:alphaModFix/>
          </a:blip>
          <a:stretch>
            <a:fillRect/>
          </a:stretch>
        </p:blipFill>
        <p:spPr>
          <a:xfrm>
            <a:off x="6635425" y="3744634"/>
            <a:ext cx="1979000" cy="2127416"/>
          </a:xfrm>
          <a:prstGeom prst="rect">
            <a:avLst/>
          </a:prstGeom>
          <a:noFill/>
          <a:ln>
            <a:noFill/>
          </a:ln>
        </p:spPr>
      </p:pic>
      <p:pic>
        <p:nvPicPr>
          <p:cNvPr id="297" name="Google Shape;297;p12"/>
          <p:cNvPicPr preferRelativeResize="0"/>
          <p:nvPr/>
        </p:nvPicPr>
        <p:blipFill>
          <a:blip r:embed="rId6">
            <a:alphaModFix/>
          </a:blip>
          <a:stretch>
            <a:fillRect/>
          </a:stretch>
        </p:blipFill>
        <p:spPr>
          <a:xfrm>
            <a:off x="3701713" y="3803426"/>
            <a:ext cx="2933700" cy="76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title" idx="4294967295"/>
          </p:nvPr>
        </p:nvSpPr>
        <p:spPr>
          <a:xfrm>
            <a:off x="475014" y="588963"/>
            <a:ext cx="11222182" cy="12938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P.E. &amp; Fine Arts </a:t>
            </a:r>
            <a:endParaRPr/>
          </a:p>
        </p:txBody>
      </p:sp>
      <p:sp>
        <p:nvSpPr>
          <p:cNvPr id="304" name="Google Shape;304;p13"/>
          <p:cNvSpPr txBox="1">
            <a:spLocks noGrp="1"/>
          </p:cNvSpPr>
          <p:nvPr>
            <p:ph type="body" idx="4294967295"/>
          </p:nvPr>
        </p:nvSpPr>
        <p:spPr>
          <a:xfrm>
            <a:off x="3008600" y="1594225"/>
            <a:ext cx="8091000" cy="390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endParaRPr sz="800" b="0" i="0" u="none" strike="noStrike" cap="none">
              <a:solidFill>
                <a:schemeClr val="dk1"/>
              </a:solidFill>
              <a:latin typeface="Garamond"/>
              <a:ea typeface="Garamond"/>
              <a:cs typeface="Garamond"/>
              <a:sym typeface="Garamond"/>
            </a:endParaRPr>
          </a:p>
          <a:p>
            <a:pPr marL="365760" marR="0" lvl="0" indent="-205232" algn="l" rtl="0">
              <a:spcBef>
                <a:spcPts val="4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Student-athletes must choose only </a:t>
            </a:r>
            <a:r>
              <a:rPr lang="en-US" sz="2200" b="0" i="1" u="sng" strike="noStrike" cap="none">
                <a:solidFill>
                  <a:schemeClr val="dk1"/>
                </a:solidFill>
                <a:latin typeface="Garamond"/>
                <a:ea typeface="Garamond"/>
                <a:cs typeface="Garamond"/>
                <a:sym typeface="Garamond"/>
              </a:rPr>
              <a:t>one</a:t>
            </a:r>
            <a:r>
              <a:rPr lang="en-US" sz="2200" b="0" i="1" u="none" strike="noStrike" cap="none">
                <a:solidFill>
                  <a:schemeClr val="dk1"/>
                </a:solidFill>
                <a:latin typeface="Garamond"/>
                <a:ea typeface="Garamond"/>
                <a:cs typeface="Garamond"/>
                <a:sym typeface="Garamond"/>
              </a:rPr>
              <a:t> </a:t>
            </a:r>
            <a:r>
              <a:rPr lang="en-US" sz="2200" b="0" i="0" u="none" strike="noStrike" cap="none">
                <a:solidFill>
                  <a:schemeClr val="dk1"/>
                </a:solidFill>
                <a:latin typeface="Garamond"/>
                <a:ea typeface="Garamond"/>
                <a:cs typeface="Garamond"/>
                <a:sym typeface="Garamond"/>
              </a:rPr>
              <a:t>athletics program on the course selection sheet.</a:t>
            </a:r>
            <a:endParaRPr sz="2200"/>
          </a:p>
          <a:p>
            <a:pPr marL="365760" marR="0" lvl="0" indent="-205232" algn="l" rtl="0">
              <a:spcBef>
                <a:spcPts val="4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Band requires special consideration:</a:t>
            </a:r>
            <a:endParaRPr sz="2200"/>
          </a:p>
          <a:p>
            <a:pPr marL="859536" marR="0" lvl="2" indent="-193675" algn="l" rtl="0">
              <a:spcBef>
                <a:spcPts val="35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If the student is in band but not in athletics, select the band option that gives fall PE credit and spring Fine Arts credit;</a:t>
            </a:r>
            <a:endParaRPr sz="2200"/>
          </a:p>
          <a:p>
            <a:pPr marL="859536" marR="0" lvl="2" indent="-193675" algn="l" rtl="0">
              <a:spcBef>
                <a:spcPts val="95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If the student is in both athletics and band, the band option for the full year Fine Arts credit . </a:t>
            </a:r>
            <a:endParaRPr sz="2200"/>
          </a:p>
          <a:p>
            <a:pPr marL="365760" marR="0" lvl="0" indent="-205232" algn="l" rtl="0">
              <a:spcBef>
                <a:spcPts val="1000"/>
              </a:spcBef>
              <a:spcAft>
                <a:spcPts val="0"/>
              </a:spcAft>
              <a:buClr>
                <a:schemeClr val="accent1"/>
              </a:buClr>
              <a:buSzPts val="2200"/>
              <a:buFont typeface="Arial"/>
              <a:buChar char="•"/>
            </a:pPr>
            <a:r>
              <a:rPr lang="en-US" sz="2200" b="0" i="0" u="none" strike="noStrike" cap="none">
                <a:solidFill>
                  <a:schemeClr val="dk1"/>
                </a:solidFill>
                <a:latin typeface="Garamond"/>
                <a:ea typeface="Garamond"/>
                <a:cs typeface="Garamond"/>
                <a:sym typeface="Garamond"/>
              </a:rPr>
              <a:t>If the student is going to take a first year dance course for PE credit, choose the appropriate dance course number listed under the Athletics heading.</a:t>
            </a:r>
            <a:endParaRPr sz="2200"/>
          </a:p>
          <a:p>
            <a:pPr marL="365760" marR="0" lvl="0" indent="-65532" algn="l" rtl="0">
              <a:spcBef>
                <a:spcPts val="400"/>
              </a:spcBef>
              <a:spcAft>
                <a:spcPts val="0"/>
              </a:spcAft>
              <a:buClr>
                <a:schemeClr val="dk1"/>
              </a:buClr>
              <a:buSzPts val="3000"/>
              <a:buFont typeface="Arial"/>
              <a:buNone/>
            </a:pPr>
            <a:endParaRPr sz="2400" b="0" i="0" u="none" strike="noStrike" cap="none">
              <a:solidFill>
                <a:schemeClr val="dk1"/>
              </a:solidFill>
              <a:latin typeface="Garamond"/>
              <a:ea typeface="Garamond"/>
              <a:cs typeface="Garamond"/>
              <a:sym typeface="Garamond"/>
            </a:endParaRPr>
          </a:p>
          <a:p>
            <a:pPr marL="365760" marR="0" lvl="0" indent="-97282" algn="l" rtl="0">
              <a:spcBef>
                <a:spcPts val="400"/>
              </a:spcBef>
              <a:spcAft>
                <a:spcPts val="0"/>
              </a:spcAft>
              <a:buClr>
                <a:schemeClr val="dk1"/>
              </a:buClr>
              <a:buSzPts val="2500"/>
              <a:buFont typeface="Arial"/>
              <a:buNone/>
            </a:pPr>
            <a:endParaRPr sz="2000" b="0" i="0" u="none" strike="noStrike" cap="none">
              <a:solidFill>
                <a:schemeClr val="dk1"/>
              </a:solidFill>
              <a:latin typeface="Garamond"/>
              <a:ea typeface="Garamond"/>
              <a:cs typeface="Garamond"/>
              <a:sym typeface="Garamond"/>
            </a:endParaRPr>
          </a:p>
        </p:txBody>
      </p:sp>
      <p:pic>
        <p:nvPicPr>
          <p:cNvPr id="305" name="Google Shape;305;p13"/>
          <p:cNvPicPr preferRelativeResize="0"/>
          <p:nvPr/>
        </p:nvPicPr>
        <p:blipFill>
          <a:blip r:embed="rId3">
            <a:alphaModFix/>
          </a:blip>
          <a:stretch>
            <a:fillRect/>
          </a:stretch>
        </p:blipFill>
        <p:spPr>
          <a:xfrm>
            <a:off x="10126761" y="4841414"/>
            <a:ext cx="1447800" cy="1371600"/>
          </a:xfrm>
          <a:prstGeom prst="rect">
            <a:avLst/>
          </a:prstGeom>
          <a:noFill/>
          <a:ln>
            <a:noFill/>
          </a:ln>
        </p:spPr>
      </p:pic>
      <p:pic>
        <p:nvPicPr>
          <p:cNvPr id="306" name="Google Shape;306;p13"/>
          <p:cNvPicPr preferRelativeResize="0"/>
          <p:nvPr/>
        </p:nvPicPr>
        <p:blipFill>
          <a:blip r:embed="rId4">
            <a:alphaModFix/>
          </a:blip>
          <a:stretch>
            <a:fillRect/>
          </a:stretch>
        </p:blipFill>
        <p:spPr>
          <a:xfrm>
            <a:off x="991150" y="2088575"/>
            <a:ext cx="1979000" cy="2598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title" idx="4294967295"/>
          </p:nvPr>
        </p:nvSpPr>
        <p:spPr>
          <a:xfrm>
            <a:off x="672852" y="666990"/>
            <a:ext cx="10834337" cy="129381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for Next Year</a:t>
            </a:r>
            <a:endParaRPr/>
          </a:p>
        </p:txBody>
      </p:sp>
      <p:sp>
        <p:nvSpPr>
          <p:cNvPr id="313" name="Google Shape;313;p14"/>
          <p:cNvSpPr txBox="1">
            <a:spLocks noGrp="1"/>
          </p:cNvSpPr>
          <p:nvPr>
            <p:ph type="body" idx="4294967295"/>
          </p:nvPr>
        </p:nvSpPr>
        <p:spPr>
          <a:xfrm>
            <a:off x="4247225" y="2257150"/>
            <a:ext cx="6472200" cy="2638800"/>
          </a:xfrm>
          <a:prstGeom prst="rect">
            <a:avLst/>
          </a:prstGeom>
          <a:noFill/>
          <a:ln>
            <a:noFill/>
          </a:ln>
        </p:spPr>
        <p:txBody>
          <a:bodyPr spcFirstLastPara="1" wrap="square" lIns="91425" tIns="45700" rIns="91425" bIns="45700" anchor="t" anchorCtr="0">
            <a:spAutoFit/>
          </a:bodyPr>
          <a:lstStyle/>
          <a:p>
            <a:pPr marL="365760" marR="0" lvl="0" indent="-256032" algn="l" rtl="0">
              <a:spcBef>
                <a:spcPts val="0"/>
              </a:spcBef>
              <a:spcAft>
                <a:spcPts val="0"/>
              </a:spcAft>
              <a:buClr>
                <a:schemeClr val="accent1"/>
              </a:buClr>
              <a:buSzPts val="3500"/>
              <a:buFont typeface="Arial"/>
              <a:buChar char="•"/>
            </a:pPr>
            <a:r>
              <a:rPr lang="en-US" sz="2800" b="1" i="0" u="none" strike="noStrike" cap="none">
                <a:solidFill>
                  <a:srgbClr val="FF0000"/>
                </a:solidFill>
              </a:rPr>
              <a:t>Warning!</a:t>
            </a:r>
            <a:r>
              <a:rPr lang="en-US" sz="2800" b="0" i="0" u="none" strike="noStrike" cap="none">
                <a:solidFill>
                  <a:schemeClr val="dk1"/>
                </a:solidFill>
                <a:latin typeface="Garamond"/>
                <a:ea typeface="Garamond"/>
                <a:cs typeface="Garamond"/>
                <a:sym typeface="Garamond"/>
              </a:rPr>
              <a:t>  You cannot repeat a course for which you have already earned credit.  No credit is awarded for a duplicated course.</a:t>
            </a:r>
            <a:endParaRPr/>
          </a:p>
          <a:p>
            <a:pPr marL="109728" marR="0" lvl="0" indent="0" algn="l" rtl="0">
              <a:spcBef>
                <a:spcPts val="400"/>
              </a:spcBef>
              <a:spcAft>
                <a:spcPts val="0"/>
              </a:spcAft>
              <a:buClr>
                <a:schemeClr val="accent1"/>
              </a:buClr>
              <a:buSzPts val="3500"/>
              <a:buFont typeface="Noto Sans Symbols"/>
              <a:buNone/>
            </a:pPr>
            <a:endParaRPr sz="2800" b="0" i="0" u="none" strike="noStrike" cap="none">
              <a:solidFill>
                <a:schemeClr val="dk1"/>
              </a:solidFill>
              <a:latin typeface="Garamond"/>
              <a:ea typeface="Garamond"/>
              <a:cs typeface="Garamond"/>
              <a:sym typeface="Garamond"/>
            </a:endParaRPr>
          </a:p>
          <a:p>
            <a:pPr marL="0" marR="0" lvl="0" indent="0" algn="l" rtl="0">
              <a:spcBef>
                <a:spcPts val="400"/>
              </a:spcBef>
              <a:spcAft>
                <a:spcPts val="0"/>
              </a:spcAft>
              <a:buNone/>
            </a:pPr>
            <a:endParaRPr/>
          </a:p>
        </p:txBody>
      </p:sp>
      <p:pic>
        <p:nvPicPr>
          <p:cNvPr id="314" name="Google Shape;314;p14"/>
          <p:cNvPicPr preferRelativeResize="0"/>
          <p:nvPr/>
        </p:nvPicPr>
        <p:blipFill rotWithShape="1">
          <a:blip r:embed="rId3">
            <a:alphaModFix/>
          </a:blip>
          <a:srcRect/>
          <a:stretch/>
        </p:blipFill>
        <p:spPr>
          <a:xfrm>
            <a:off x="1329373" y="2412625"/>
            <a:ext cx="2917850" cy="2277710"/>
          </a:xfrm>
          <a:prstGeom prst="rect">
            <a:avLst/>
          </a:prstGeom>
          <a:noFill/>
          <a:ln>
            <a:noFill/>
          </a:ln>
        </p:spPr>
      </p:pic>
      <p:pic>
        <p:nvPicPr>
          <p:cNvPr id="315" name="Google Shape;315;p14"/>
          <p:cNvPicPr preferRelativeResize="0"/>
          <p:nvPr/>
        </p:nvPicPr>
        <p:blipFill>
          <a:blip r:embed="rId4">
            <a:alphaModFix/>
          </a:blip>
          <a:stretch>
            <a:fillRect/>
          </a:stretch>
        </p:blipFill>
        <p:spPr>
          <a:xfrm>
            <a:off x="10059411" y="4822514"/>
            <a:ext cx="1447800" cy="13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abe04b847c_0_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MCHS Assistant Principals &amp; Counselors</a:t>
            </a:r>
            <a:endParaRPr/>
          </a:p>
        </p:txBody>
      </p:sp>
      <p:pic>
        <p:nvPicPr>
          <p:cNvPr id="163" name="Google Shape;163;gabe04b847c_0_0"/>
          <p:cNvPicPr preferRelativeResize="0"/>
          <p:nvPr/>
        </p:nvPicPr>
        <p:blipFill>
          <a:blip r:embed="rId3">
            <a:alphaModFix/>
          </a:blip>
          <a:stretch>
            <a:fillRect/>
          </a:stretch>
        </p:blipFill>
        <p:spPr>
          <a:xfrm>
            <a:off x="10060475" y="4790200"/>
            <a:ext cx="1447800" cy="1371600"/>
          </a:xfrm>
          <a:prstGeom prst="rect">
            <a:avLst/>
          </a:prstGeom>
          <a:noFill/>
          <a:ln>
            <a:noFill/>
          </a:ln>
        </p:spPr>
      </p:pic>
      <p:sp>
        <p:nvSpPr>
          <p:cNvPr id="164" name="Google Shape;164;gabe04b847c_0_0"/>
          <p:cNvSpPr txBox="1">
            <a:spLocks noGrp="1"/>
          </p:cNvSpPr>
          <p:nvPr>
            <p:ph type="body" idx="1"/>
          </p:nvPr>
        </p:nvSpPr>
        <p:spPr>
          <a:xfrm>
            <a:off x="1172773" y="2560320"/>
            <a:ext cx="4718400" cy="33102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a:solidFill>
                  <a:srgbClr val="38761D"/>
                </a:solidFill>
              </a:rPr>
              <a:t>Assistant Principals</a:t>
            </a:r>
            <a:endParaRPr b="1">
              <a:solidFill>
                <a:srgbClr val="38761D"/>
              </a:solidFill>
            </a:endParaRPr>
          </a:p>
          <a:p>
            <a:pPr marL="457200" lvl="0" indent="-361950" algn="l" rtl="0">
              <a:spcBef>
                <a:spcPts val="600"/>
              </a:spcBef>
              <a:spcAft>
                <a:spcPts val="0"/>
              </a:spcAft>
              <a:buClr>
                <a:schemeClr val="dk1"/>
              </a:buClr>
              <a:buSzPts val="2100"/>
              <a:buChar char="•"/>
            </a:pPr>
            <a:r>
              <a:rPr lang="en-US" sz="2100">
                <a:solidFill>
                  <a:schemeClr val="dk1"/>
                </a:solidFill>
              </a:rPr>
              <a:t>9th Grade: Chad Onhaizer</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10th Grade: James (Jim) Porter</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11th Grade: Mary Margaret Crandall</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12th Grade: Lauren Garner</a:t>
            </a:r>
            <a:endParaRPr sz="2100">
              <a:solidFill>
                <a:schemeClr val="dk1"/>
              </a:solidFill>
            </a:endParaRPr>
          </a:p>
        </p:txBody>
      </p:sp>
      <p:sp>
        <p:nvSpPr>
          <p:cNvPr id="165" name="Google Shape;165;gabe04b847c_0_0"/>
          <p:cNvSpPr txBox="1">
            <a:spLocks noGrp="1"/>
          </p:cNvSpPr>
          <p:nvPr>
            <p:ph type="body" idx="2"/>
          </p:nvPr>
        </p:nvSpPr>
        <p:spPr>
          <a:xfrm>
            <a:off x="6266244" y="2629695"/>
            <a:ext cx="4718400" cy="33102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b="1">
                <a:solidFill>
                  <a:srgbClr val="38761D"/>
                </a:solidFill>
              </a:rPr>
              <a:t>Counselors</a:t>
            </a:r>
            <a:endParaRPr b="1">
              <a:solidFill>
                <a:srgbClr val="38761D"/>
              </a:solidFill>
            </a:endParaRPr>
          </a:p>
          <a:p>
            <a:pPr marL="457200" lvl="0" indent="-361950" algn="l" rtl="0">
              <a:spcBef>
                <a:spcPts val="600"/>
              </a:spcBef>
              <a:spcAft>
                <a:spcPts val="0"/>
              </a:spcAft>
              <a:buClr>
                <a:schemeClr val="dk1"/>
              </a:buClr>
              <a:buSzPts val="2100"/>
              <a:buChar char="•"/>
            </a:pPr>
            <a:r>
              <a:rPr lang="en-US" sz="2100">
                <a:solidFill>
                  <a:schemeClr val="dk1"/>
                </a:solidFill>
              </a:rPr>
              <a:t>A-CAL: Therasa (Tracy) Launer</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CAM-FLEE: Rebecca Bowman</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FLO-H: Santina Lang</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I-MEND: Elizabeth Foston-Aragon</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MENE-PAT: Jennifer O’Connor</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PAU-SEQ: Pam Degges</a:t>
            </a:r>
            <a:endParaRPr sz="2100">
              <a:solidFill>
                <a:schemeClr val="dk1"/>
              </a:solidFill>
            </a:endParaRPr>
          </a:p>
          <a:p>
            <a:pPr marL="457200" lvl="0" indent="-361950" algn="l" rtl="0">
              <a:spcBef>
                <a:spcPts val="0"/>
              </a:spcBef>
              <a:spcAft>
                <a:spcPts val="0"/>
              </a:spcAft>
              <a:buClr>
                <a:schemeClr val="dk1"/>
              </a:buClr>
              <a:buSzPts val="2100"/>
              <a:buChar char="•"/>
            </a:pPr>
            <a:r>
              <a:rPr lang="en-US" sz="2100">
                <a:solidFill>
                  <a:schemeClr val="dk1"/>
                </a:solidFill>
              </a:rPr>
              <a:t>SER-Z: Adam Sortino</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b73664e7e5_0_28"/>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Course Selection:</a:t>
            </a:r>
            <a:endParaRPr/>
          </a:p>
        </p:txBody>
      </p:sp>
      <p:sp>
        <p:nvSpPr>
          <p:cNvPr id="322" name="Google Shape;322;gb73664e7e5_0_28"/>
          <p:cNvSpPr txBox="1">
            <a:spLocks noGrp="1"/>
          </p:cNvSpPr>
          <p:nvPr>
            <p:ph type="subTitle" idx="1"/>
          </p:nvPr>
        </p:nvSpPr>
        <p:spPr>
          <a:xfrm>
            <a:off x="2692400" y="3657599"/>
            <a:ext cx="6815700" cy="729000"/>
          </a:xfrm>
          <a:prstGeom prst="rect">
            <a:avLst/>
          </a:prstGeom>
        </p:spPr>
        <p:txBody>
          <a:bodyPr spcFirstLastPara="1" wrap="square" lIns="91425" tIns="45700" rIns="91425" bIns="45700" anchor="t" anchorCtr="0">
            <a:noAutofit/>
          </a:bodyPr>
          <a:lstStyle/>
          <a:p>
            <a:pPr marL="0" lvl="0" indent="0" algn="ctr" rtl="0">
              <a:spcBef>
                <a:spcPts val="420"/>
              </a:spcBef>
              <a:spcAft>
                <a:spcPts val="0"/>
              </a:spcAft>
              <a:buNone/>
            </a:pPr>
            <a:r>
              <a:rPr lang="en-US" sz="3600" b="1">
                <a:solidFill>
                  <a:srgbClr val="0B5394"/>
                </a:solidFill>
              </a:rPr>
              <a:t>Applying to Miller (MCTC) </a:t>
            </a:r>
            <a:endParaRPr sz="3600" b="1">
              <a:solidFill>
                <a:srgbClr val="0B5394"/>
              </a:solidFill>
            </a:endParaRPr>
          </a:p>
          <a:p>
            <a:pPr marL="0" lvl="0" indent="0" algn="ctr" rtl="0">
              <a:spcBef>
                <a:spcPts val="600"/>
              </a:spcBef>
              <a:spcAft>
                <a:spcPts val="0"/>
              </a:spcAft>
              <a:buClr>
                <a:srgbClr val="262626"/>
              </a:buClr>
              <a:buSzPts val="4400"/>
              <a:buFont typeface="Garamond"/>
              <a:buNone/>
            </a:pPr>
            <a:r>
              <a:rPr lang="en-US" sz="3500">
                <a:solidFill>
                  <a:srgbClr val="262626"/>
                </a:solidFill>
              </a:rPr>
              <a:t>(11th and 12th Grade Students)</a:t>
            </a:r>
            <a:endParaRPr sz="2700" b="1">
              <a:solidFill>
                <a:srgbClr val="0B539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for Next Year</a:t>
            </a:r>
            <a:endParaRPr/>
          </a:p>
          <a:p>
            <a:pPr marL="0" lvl="0" indent="0" algn="ctr" rtl="0">
              <a:spcBef>
                <a:spcPts val="0"/>
              </a:spcBef>
              <a:spcAft>
                <a:spcPts val="0"/>
              </a:spcAft>
              <a:buClr>
                <a:srgbClr val="262626"/>
              </a:buClr>
              <a:buSzPts val="4400"/>
              <a:buFont typeface="Garamond"/>
              <a:buNone/>
            </a:pPr>
            <a:r>
              <a:rPr lang="en-US"/>
              <a:t>(11th and 12th Grade Students)</a:t>
            </a:r>
            <a:endParaRPr/>
          </a:p>
        </p:txBody>
      </p:sp>
      <p:sp>
        <p:nvSpPr>
          <p:cNvPr id="328" name="Google Shape;328;p15"/>
          <p:cNvSpPr txBox="1">
            <a:spLocks noGrp="1"/>
          </p:cNvSpPr>
          <p:nvPr>
            <p:ph type="body" idx="4"/>
          </p:nvPr>
        </p:nvSpPr>
        <p:spPr>
          <a:xfrm>
            <a:off x="6133520" y="2802862"/>
            <a:ext cx="4718400" cy="263250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1857"/>
              <a:buChar char="•"/>
            </a:pPr>
            <a:r>
              <a:rPr lang="en-US" sz="1615" b="1">
                <a:latin typeface="Garamond"/>
                <a:ea typeface="Garamond"/>
                <a:cs typeface="Garamond"/>
                <a:sym typeface="Garamond"/>
              </a:rPr>
              <a:t>Miller Career &amp; Technology Center is a central site for innovative CTE courses not available at the home campuses. Katy ISD high school students are provided opportunities to explore potential post-secondary options and career experiences</a:t>
            </a:r>
            <a:r>
              <a:rPr lang="en-US" sz="1140" b="1"/>
              <a:t>. </a:t>
            </a:r>
            <a:endParaRPr/>
          </a:p>
          <a:p>
            <a:pPr marL="285750" lvl="0" indent="-285750" algn="l" rtl="0">
              <a:lnSpc>
                <a:spcPct val="80000"/>
              </a:lnSpc>
              <a:spcBef>
                <a:spcPts val="961"/>
              </a:spcBef>
              <a:spcAft>
                <a:spcPts val="0"/>
              </a:spcAft>
              <a:buSzPts val="2075"/>
              <a:buChar char="•"/>
            </a:pPr>
            <a:r>
              <a:rPr lang="en-US" sz="1804" b="1">
                <a:latin typeface="Garamond"/>
                <a:ea typeface="Garamond"/>
                <a:cs typeface="Garamond"/>
                <a:sym typeface="Garamond"/>
              </a:rPr>
              <a:t>The deadline to apply to Miller is </a:t>
            </a:r>
            <a:r>
              <a:rPr lang="en-US" sz="1804" b="1"/>
              <a:t>March 3rd</a:t>
            </a:r>
            <a:r>
              <a:rPr lang="en-US" sz="1804" b="1">
                <a:latin typeface="Garamond"/>
                <a:ea typeface="Garamond"/>
                <a:cs typeface="Garamond"/>
                <a:sym typeface="Garamond"/>
              </a:rPr>
              <a:t>.  Please click the following link for more information:  </a:t>
            </a:r>
            <a:endParaRPr sz="1804" b="1">
              <a:solidFill>
                <a:srgbClr val="000000"/>
              </a:solidFill>
              <a:latin typeface="Garamond"/>
              <a:ea typeface="Garamond"/>
              <a:cs typeface="Garamond"/>
              <a:sym typeface="Garamond"/>
            </a:endParaRPr>
          </a:p>
          <a:p>
            <a:pPr marL="285750" lvl="0" indent="-202501" algn="l" rtl="0">
              <a:lnSpc>
                <a:spcPct val="80000"/>
              </a:lnSpc>
              <a:spcBef>
                <a:spcPts val="828"/>
              </a:spcBef>
              <a:spcAft>
                <a:spcPts val="0"/>
              </a:spcAft>
              <a:buSzPts val="1311"/>
              <a:buNone/>
            </a:pPr>
            <a:endParaRPr sz="1140"/>
          </a:p>
        </p:txBody>
      </p:sp>
      <p:pic>
        <p:nvPicPr>
          <p:cNvPr id="329" name="Google Shape;329;p15" descr="C:\Users\s0703762\AppData\Local\Microsoft\Windows\Temporary Internet Files\Content.Outlook\JIH4D312\Logo for Word Documents (3).JPG"/>
          <p:cNvPicPr preferRelativeResize="0">
            <a:picLocks noGrp="1"/>
          </p:cNvPicPr>
          <p:nvPr>
            <p:ph type="body" idx="2"/>
          </p:nvPr>
        </p:nvPicPr>
        <p:blipFill rotWithShape="1">
          <a:blip r:embed="rId3">
            <a:alphaModFix/>
          </a:blip>
          <a:srcRect/>
          <a:stretch/>
        </p:blipFill>
        <p:spPr>
          <a:xfrm>
            <a:off x="1417319" y="2960913"/>
            <a:ext cx="4383698" cy="2316481"/>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pic>
        <p:nvPicPr>
          <p:cNvPr id="330" name="Google Shape;330;p15"/>
          <p:cNvPicPr preferRelativeResize="0"/>
          <p:nvPr/>
        </p:nvPicPr>
        <p:blipFill>
          <a:blip r:embed="rId4">
            <a:alphaModFix/>
          </a:blip>
          <a:stretch>
            <a:fillRect/>
          </a:stretch>
        </p:blipFill>
        <p:spPr>
          <a:xfrm>
            <a:off x="10104336" y="4822539"/>
            <a:ext cx="1447800" cy="1371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Choosing Courses for Next Year</a:t>
            </a:r>
            <a:endParaRPr/>
          </a:p>
          <a:p>
            <a:pPr marL="0" lvl="0" indent="0" algn="ctr" rtl="0">
              <a:spcBef>
                <a:spcPts val="0"/>
              </a:spcBef>
              <a:spcAft>
                <a:spcPts val="0"/>
              </a:spcAft>
              <a:buClr>
                <a:srgbClr val="262626"/>
              </a:buClr>
              <a:buSzPts val="4400"/>
              <a:buFont typeface="Garamond"/>
              <a:buNone/>
            </a:pPr>
            <a:r>
              <a:rPr lang="en-US"/>
              <a:t>(11th and 12th Grade Students)</a:t>
            </a:r>
            <a:endParaRPr/>
          </a:p>
        </p:txBody>
      </p:sp>
      <p:sp>
        <p:nvSpPr>
          <p:cNvPr id="336" name="Google Shape;336;p16"/>
          <p:cNvSpPr txBox="1">
            <a:spLocks noGrp="1"/>
          </p:cNvSpPr>
          <p:nvPr>
            <p:ph type="body" idx="4"/>
          </p:nvPr>
        </p:nvSpPr>
        <p:spPr>
          <a:xfrm>
            <a:off x="6180675" y="2960925"/>
            <a:ext cx="4718400" cy="240660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254"/>
              <a:buChar char="•"/>
            </a:pPr>
            <a:r>
              <a:rPr lang="en-US" sz="1960" b="1">
                <a:solidFill>
                  <a:schemeClr val="dk1"/>
                </a:solidFill>
                <a:latin typeface="Garamond"/>
                <a:ea typeface="Garamond"/>
                <a:cs typeface="Garamond"/>
                <a:sym typeface="Garamond"/>
              </a:rPr>
              <a:t>Please make sure and select 7 courses for Mayde Creek High School </a:t>
            </a:r>
            <a:r>
              <a:rPr lang="en-US" sz="1960" b="1" u="sng">
                <a:solidFill>
                  <a:schemeClr val="dk1"/>
                </a:solidFill>
                <a:latin typeface="Garamond"/>
                <a:ea typeface="Garamond"/>
                <a:cs typeface="Garamond"/>
                <a:sym typeface="Garamond"/>
              </a:rPr>
              <a:t>EVEN if you’ve applied to Miller. </a:t>
            </a:r>
            <a:endParaRPr/>
          </a:p>
          <a:p>
            <a:pPr marL="285750" lvl="0" indent="-285750" algn="l" rtl="0">
              <a:lnSpc>
                <a:spcPct val="80000"/>
              </a:lnSpc>
              <a:spcBef>
                <a:spcPts val="992"/>
              </a:spcBef>
              <a:spcAft>
                <a:spcPts val="0"/>
              </a:spcAft>
              <a:buSzPts val="2254"/>
              <a:buChar char="•"/>
            </a:pPr>
            <a:r>
              <a:rPr lang="en-US" sz="1960" b="1">
                <a:solidFill>
                  <a:schemeClr val="dk1"/>
                </a:solidFill>
                <a:latin typeface="Garamond"/>
                <a:ea typeface="Garamond"/>
                <a:cs typeface="Garamond"/>
                <a:sym typeface="Garamond"/>
              </a:rPr>
              <a:t>If you are accepted to Miller, the appropriate electives/courses will be dropped from your Mayde Creek schedule to make room for Miller courses. </a:t>
            </a:r>
            <a:endParaRPr/>
          </a:p>
          <a:p>
            <a:pPr marL="285750" lvl="0" indent="-163068" algn="l" rtl="0">
              <a:lnSpc>
                <a:spcPct val="80000"/>
              </a:lnSpc>
              <a:spcBef>
                <a:spcPts val="936"/>
              </a:spcBef>
              <a:spcAft>
                <a:spcPts val="0"/>
              </a:spcAft>
              <a:buSzPts val="1932"/>
              <a:buNone/>
            </a:pPr>
            <a:endParaRPr sz="1679"/>
          </a:p>
        </p:txBody>
      </p:sp>
      <p:pic>
        <p:nvPicPr>
          <p:cNvPr id="337" name="Google Shape;337;p16" descr="C:\Users\s0703762\AppData\Local\Microsoft\Windows\Temporary Internet Files\Content.Outlook\JIH4D312\Logo for Word Documents (3).JPG"/>
          <p:cNvPicPr preferRelativeResize="0">
            <a:picLocks noGrp="1"/>
          </p:cNvPicPr>
          <p:nvPr>
            <p:ph type="body" idx="2"/>
          </p:nvPr>
        </p:nvPicPr>
        <p:blipFill rotWithShape="1">
          <a:blip r:embed="rId3">
            <a:alphaModFix/>
          </a:blip>
          <a:srcRect/>
          <a:stretch/>
        </p:blipFill>
        <p:spPr>
          <a:xfrm>
            <a:off x="1417319" y="2960913"/>
            <a:ext cx="4383698" cy="2316481"/>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pic>
        <p:nvPicPr>
          <p:cNvPr id="338" name="Google Shape;338;p16"/>
          <p:cNvPicPr preferRelativeResize="0"/>
          <p:nvPr/>
        </p:nvPicPr>
        <p:blipFill>
          <a:blip r:embed="rId4">
            <a:alphaModFix/>
          </a:blip>
          <a:stretch>
            <a:fillRect/>
          </a:stretch>
        </p:blipFill>
        <p:spPr>
          <a:xfrm>
            <a:off x="10066611" y="4813089"/>
            <a:ext cx="1447800" cy="1371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g1d44c4334c3_0_14"/>
          <p:cNvPicPr preferRelativeResize="0"/>
          <p:nvPr/>
        </p:nvPicPr>
        <p:blipFill>
          <a:blip r:embed="rId3">
            <a:alphaModFix/>
          </a:blip>
          <a:stretch>
            <a:fillRect/>
          </a:stretch>
        </p:blipFill>
        <p:spPr>
          <a:xfrm>
            <a:off x="2905450" y="688625"/>
            <a:ext cx="6735375" cy="53864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b73664e7e5_0_43"/>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Items to Consider</a:t>
            </a:r>
            <a:endParaRPr/>
          </a:p>
        </p:txBody>
      </p:sp>
      <p:sp>
        <p:nvSpPr>
          <p:cNvPr id="351" name="Google Shape;351;gb73664e7e5_0_43"/>
          <p:cNvSpPr txBox="1">
            <a:spLocks noGrp="1"/>
          </p:cNvSpPr>
          <p:nvPr>
            <p:ph type="subTitle" idx="1"/>
          </p:nvPr>
        </p:nvSpPr>
        <p:spPr>
          <a:xfrm>
            <a:off x="2692398" y="3657597"/>
            <a:ext cx="6815700" cy="1320900"/>
          </a:xfrm>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9"/>
          <p:cNvSpPr txBox="1">
            <a:spLocks noGrp="1"/>
          </p:cNvSpPr>
          <p:nvPr>
            <p:ph type="title" idx="4294967295"/>
          </p:nvPr>
        </p:nvSpPr>
        <p:spPr>
          <a:xfrm>
            <a:off x="0" y="491621"/>
            <a:ext cx="12192000" cy="12922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800"/>
              <a:buFont typeface="Garamond"/>
              <a:buNone/>
            </a:pPr>
            <a:r>
              <a:rPr lang="en-US" sz="3800"/>
              <a:t> Algebra II Notice </a:t>
            </a:r>
            <a:endParaRPr/>
          </a:p>
        </p:txBody>
      </p:sp>
      <p:sp>
        <p:nvSpPr>
          <p:cNvPr id="358" name="Google Shape;358;p19"/>
          <p:cNvSpPr txBox="1"/>
          <p:nvPr/>
        </p:nvSpPr>
        <p:spPr>
          <a:xfrm>
            <a:off x="1190425" y="2877475"/>
            <a:ext cx="9789900" cy="303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Garamond"/>
                <a:ea typeface="Garamond"/>
                <a:cs typeface="Garamond"/>
                <a:sym typeface="Garamond"/>
              </a:rPr>
              <a:t>Algebra II is not specified as a graduation requirement; however, students who do not earn Algebra II credit are not eligible for:  </a:t>
            </a:r>
            <a:endParaRPr/>
          </a:p>
          <a:p>
            <a:pPr marL="285750" marR="0" lvl="0" indent="-285750" algn="l" rtl="0">
              <a:spcBef>
                <a:spcPts val="600"/>
              </a:spcBef>
              <a:spcAft>
                <a:spcPts val="0"/>
              </a:spcAft>
              <a:buClr>
                <a:schemeClr val="accent1"/>
              </a:buClr>
              <a:buSzPts val="2200"/>
              <a:buFont typeface="Arial"/>
              <a:buChar char="•"/>
            </a:pPr>
            <a:r>
              <a:rPr lang="en-US" sz="2200">
                <a:solidFill>
                  <a:schemeClr val="dk1"/>
                </a:solidFill>
                <a:latin typeface="Garamond"/>
                <a:ea typeface="Garamond"/>
                <a:cs typeface="Garamond"/>
                <a:sym typeface="Garamond"/>
              </a:rPr>
              <a:t>Earning the Distinguished Level of Achievement (DLA), which requires completion of an endorsement with Algebra II among the four math credits,  </a:t>
            </a:r>
            <a:endParaRPr/>
          </a:p>
          <a:p>
            <a:pPr marL="285750" marR="0" lvl="0" indent="-285750" algn="l" rtl="0">
              <a:spcBef>
                <a:spcPts val="600"/>
              </a:spcBef>
              <a:spcAft>
                <a:spcPts val="0"/>
              </a:spcAft>
              <a:buClr>
                <a:schemeClr val="accent1"/>
              </a:buClr>
              <a:buSzPts val="2200"/>
              <a:buFont typeface="Arial"/>
              <a:buChar char="•"/>
            </a:pPr>
            <a:r>
              <a:rPr lang="en-US" sz="2200">
                <a:solidFill>
                  <a:schemeClr val="dk1"/>
                </a:solidFill>
                <a:latin typeface="Garamond"/>
                <a:ea typeface="Garamond"/>
                <a:cs typeface="Garamond"/>
                <a:sym typeface="Garamond"/>
              </a:rPr>
              <a:t>Recognition as an honors or high honors graduate, </a:t>
            </a:r>
            <a:endParaRPr/>
          </a:p>
          <a:p>
            <a:pPr marL="285750" marR="0" lvl="0" indent="-285750" algn="l" rtl="0">
              <a:spcBef>
                <a:spcPts val="600"/>
              </a:spcBef>
              <a:spcAft>
                <a:spcPts val="0"/>
              </a:spcAft>
              <a:buClr>
                <a:schemeClr val="accent1"/>
              </a:buClr>
              <a:buSzPts val="2200"/>
              <a:buFont typeface="Arial"/>
              <a:buChar char="•"/>
            </a:pPr>
            <a:r>
              <a:rPr lang="en-US" sz="2200">
                <a:solidFill>
                  <a:schemeClr val="dk1"/>
                </a:solidFill>
                <a:latin typeface="Garamond"/>
                <a:ea typeface="Garamond"/>
                <a:cs typeface="Garamond"/>
                <a:sym typeface="Garamond"/>
              </a:rPr>
              <a:t>Automatic admission to a state public college or university, and</a:t>
            </a:r>
            <a:endParaRPr/>
          </a:p>
          <a:p>
            <a:pPr marL="285750" marR="0" lvl="0" indent="-285750" algn="l" rtl="0">
              <a:spcBef>
                <a:spcPts val="600"/>
              </a:spcBef>
              <a:spcAft>
                <a:spcPts val="0"/>
              </a:spcAft>
              <a:buClr>
                <a:schemeClr val="accent1"/>
              </a:buClr>
              <a:buSzPts val="2200"/>
              <a:buFont typeface="Arial"/>
              <a:buChar char="•"/>
            </a:pPr>
            <a:r>
              <a:rPr lang="en-US" sz="2200">
                <a:solidFill>
                  <a:schemeClr val="dk1"/>
                </a:solidFill>
                <a:latin typeface="Garamond"/>
                <a:ea typeface="Garamond"/>
                <a:cs typeface="Garamond"/>
                <a:sym typeface="Garamond"/>
              </a:rPr>
              <a:t>Certain financial aid opportunities, including the TEXAS grant or the Texas Educational Opportunity Grant. </a:t>
            </a:r>
            <a:endParaRPr/>
          </a:p>
        </p:txBody>
      </p:sp>
      <p:sp>
        <p:nvSpPr>
          <p:cNvPr id="359" name="Google Shape;359;p19"/>
          <p:cNvSpPr txBox="1"/>
          <p:nvPr/>
        </p:nvSpPr>
        <p:spPr>
          <a:xfrm>
            <a:off x="668978" y="5819272"/>
            <a:ext cx="1414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Garamond"/>
                <a:ea typeface="Garamond"/>
                <a:cs typeface="Garamond"/>
                <a:sym typeface="Garamond"/>
              </a:rPr>
              <a:t>Senate Bill 232</a:t>
            </a:r>
            <a:endParaRPr/>
          </a:p>
        </p:txBody>
      </p:sp>
      <p:pic>
        <p:nvPicPr>
          <p:cNvPr id="360" name="Google Shape;360;p19"/>
          <p:cNvPicPr preferRelativeResize="0"/>
          <p:nvPr/>
        </p:nvPicPr>
        <p:blipFill rotWithShape="1">
          <a:blip r:embed="rId3">
            <a:alphaModFix/>
          </a:blip>
          <a:srcRect/>
          <a:stretch/>
        </p:blipFill>
        <p:spPr>
          <a:xfrm>
            <a:off x="4618268" y="1461325"/>
            <a:ext cx="3152058" cy="1416142"/>
          </a:xfrm>
          <a:prstGeom prst="rect">
            <a:avLst/>
          </a:prstGeom>
          <a:noFill/>
          <a:ln>
            <a:noFill/>
          </a:ln>
        </p:spPr>
      </p:pic>
      <p:pic>
        <p:nvPicPr>
          <p:cNvPr id="361" name="Google Shape;361;p19"/>
          <p:cNvPicPr preferRelativeResize="0"/>
          <p:nvPr/>
        </p:nvPicPr>
        <p:blipFill>
          <a:blip r:embed="rId4">
            <a:alphaModFix/>
          </a:blip>
          <a:stretch>
            <a:fillRect/>
          </a:stretch>
        </p:blipFill>
        <p:spPr>
          <a:xfrm>
            <a:off x="10085461" y="4816964"/>
            <a:ext cx="1447800" cy="137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0"/>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1560"/>
              <a:buFont typeface="Garamond"/>
              <a:buNone/>
            </a:pPr>
            <a:endParaRPr/>
          </a:p>
        </p:txBody>
      </p:sp>
      <p:sp>
        <p:nvSpPr>
          <p:cNvPr id="368" name="Google Shape;368;p20"/>
          <p:cNvSpPr txBox="1"/>
          <p:nvPr/>
        </p:nvSpPr>
        <p:spPr>
          <a:xfrm>
            <a:off x="463138" y="1020719"/>
            <a:ext cx="112459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Garamond"/>
                <a:ea typeface="Garamond"/>
                <a:cs typeface="Garamond"/>
                <a:sym typeface="Garamond"/>
              </a:rPr>
              <a:t>Top 10% Rule</a:t>
            </a:r>
            <a:endParaRPr/>
          </a:p>
        </p:txBody>
      </p:sp>
      <p:pic>
        <p:nvPicPr>
          <p:cNvPr id="369" name="Google Shape;369;p20"/>
          <p:cNvPicPr preferRelativeResize="0"/>
          <p:nvPr/>
        </p:nvPicPr>
        <p:blipFill rotWithShape="1">
          <a:blip r:embed="rId3">
            <a:alphaModFix/>
          </a:blip>
          <a:srcRect r="2452" b="2312"/>
          <a:stretch/>
        </p:blipFill>
        <p:spPr>
          <a:xfrm>
            <a:off x="1898445" y="779467"/>
            <a:ext cx="1640402" cy="1551036"/>
          </a:xfrm>
          <a:prstGeom prst="rect">
            <a:avLst/>
          </a:prstGeom>
          <a:noFill/>
          <a:ln>
            <a:noFill/>
          </a:ln>
        </p:spPr>
      </p:pic>
      <p:sp>
        <p:nvSpPr>
          <p:cNvPr id="370" name="Google Shape;370;p20"/>
          <p:cNvSpPr/>
          <p:nvPr/>
        </p:nvSpPr>
        <p:spPr>
          <a:xfrm>
            <a:off x="1659950" y="2394300"/>
            <a:ext cx="9543600" cy="269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dk1"/>
                </a:solidFill>
                <a:latin typeface="Garamond"/>
                <a:ea typeface="Garamond"/>
                <a:cs typeface="Garamond"/>
                <a:sym typeface="Garamond"/>
              </a:rPr>
              <a:t>A student whose class rank* is in the top 10 percent of the graduating class may be eligible for automatic admission consideration at a Texas public college or university. </a:t>
            </a:r>
            <a:endParaRPr sz="2400" b="0" i="0" u="none" strike="noStrike">
              <a:solidFill>
                <a:schemeClr val="dk1"/>
              </a:solidFill>
              <a:latin typeface="Garamond"/>
              <a:ea typeface="Garamond"/>
              <a:cs typeface="Garamond"/>
              <a:sym typeface="Garamond"/>
            </a:endParaRPr>
          </a:p>
          <a:p>
            <a:pPr marL="0" marR="0" lvl="0" indent="0" algn="l" rtl="0">
              <a:spcBef>
                <a:spcPts val="0"/>
              </a:spcBef>
              <a:spcAft>
                <a:spcPts val="0"/>
              </a:spcAft>
              <a:buNone/>
            </a:pPr>
            <a:endParaRPr sz="2400">
              <a:solidFill>
                <a:schemeClr val="dk1"/>
              </a:solidFill>
              <a:latin typeface="Garamond"/>
              <a:ea typeface="Garamond"/>
              <a:cs typeface="Garamond"/>
              <a:sym typeface="Garamond"/>
            </a:endParaRPr>
          </a:p>
          <a:p>
            <a:pPr marL="0" marR="0" lvl="0" indent="0" algn="l" rtl="0">
              <a:spcBef>
                <a:spcPts val="0"/>
              </a:spcBef>
              <a:spcAft>
                <a:spcPts val="0"/>
              </a:spcAft>
              <a:buNone/>
            </a:pPr>
            <a:r>
              <a:rPr lang="en-US" sz="2400" b="0" i="1" u="none" strike="noStrike">
                <a:solidFill>
                  <a:schemeClr val="dk1"/>
                </a:solidFill>
                <a:latin typeface="Garamond"/>
                <a:ea typeface="Garamond"/>
                <a:cs typeface="Garamond"/>
                <a:sym typeface="Garamond"/>
              </a:rPr>
              <a:t>*Class rank must be based on the student’s rank at the end of the 11</a:t>
            </a:r>
            <a:r>
              <a:rPr lang="en-US" sz="2400" b="0" i="1" u="sng" strike="noStrike" baseline="30000">
                <a:solidFill>
                  <a:schemeClr val="dk1"/>
                </a:solidFill>
                <a:latin typeface="Garamond"/>
                <a:ea typeface="Garamond"/>
                <a:cs typeface="Garamond"/>
                <a:sym typeface="Garamond"/>
              </a:rPr>
              <a:t>th</a:t>
            </a:r>
            <a:r>
              <a:rPr lang="en-US" sz="2400" b="0" i="1" u="none" strike="noStrike">
                <a:solidFill>
                  <a:schemeClr val="dk1"/>
                </a:solidFill>
                <a:latin typeface="Garamond"/>
                <a:ea typeface="Garamond"/>
                <a:cs typeface="Garamond"/>
                <a:sym typeface="Garamond"/>
              </a:rPr>
              <a:t> grade, middle of 12</a:t>
            </a:r>
            <a:r>
              <a:rPr lang="en-US" sz="2400" b="0" i="1" u="sng" strike="noStrike" baseline="30000">
                <a:solidFill>
                  <a:schemeClr val="dk1"/>
                </a:solidFill>
                <a:latin typeface="Garamond"/>
                <a:ea typeface="Garamond"/>
                <a:cs typeface="Garamond"/>
                <a:sym typeface="Garamond"/>
              </a:rPr>
              <a:t>th</a:t>
            </a:r>
            <a:r>
              <a:rPr lang="en-US" sz="2400" b="0" i="1" u="none" strike="noStrike">
                <a:solidFill>
                  <a:schemeClr val="dk1"/>
                </a:solidFill>
                <a:latin typeface="Garamond"/>
                <a:ea typeface="Garamond"/>
                <a:cs typeface="Garamond"/>
                <a:sym typeface="Garamond"/>
              </a:rPr>
              <a:t> grade, or at high school graduation, whichever is most recent at the college or university’s application deadline.</a:t>
            </a:r>
            <a:endParaRPr sz="2400" b="0" i="0" u="none" strike="noStrike">
              <a:solidFill>
                <a:schemeClr val="dk1"/>
              </a:solidFill>
              <a:latin typeface="Garamond"/>
              <a:ea typeface="Garamond"/>
              <a:cs typeface="Garamond"/>
              <a:sym typeface="Garamond"/>
            </a:endParaRPr>
          </a:p>
        </p:txBody>
      </p:sp>
      <p:pic>
        <p:nvPicPr>
          <p:cNvPr id="371" name="Google Shape;371;p20"/>
          <p:cNvPicPr preferRelativeResize="0"/>
          <p:nvPr/>
        </p:nvPicPr>
        <p:blipFill>
          <a:blip r:embed="rId4">
            <a:alphaModFix/>
          </a:blip>
          <a:stretch>
            <a:fillRect/>
          </a:stretch>
        </p:blipFill>
        <p:spPr>
          <a:xfrm>
            <a:off x="10076036" y="4831989"/>
            <a:ext cx="1447800" cy="1371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p:nvPr/>
        </p:nvSpPr>
        <p:spPr>
          <a:xfrm>
            <a:off x="2211765" y="1170264"/>
            <a:ext cx="843995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Garamond"/>
                <a:ea typeface="Garamond"/>
                <a:cs typeface="Garamond"/>
                <a:sym typeface="Garamond"/>
              </a:rPr>
              <a:t>Top 10% Rule</a:t>
            </a:r>
            <a:endParaRPr/>
          </a:p>
        </p:txBody>
      </p:sp>
      <p:sp>
        <p:nvSpPr>
          <p:cNvPr id="378" name="Google Shape;378;p21"/>
          <p:cNvSpPr/>
          <p:nvPr/>
        </p:nvSpPr>
        <p:spPr>
          <a:xfrm>
            <a:off x="1464008" y="2560216"/>
            <a:ext cx="9401913" cy="267765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accent1"/>
              </a:buClr>
              <a:buSzPts val="2400"/>
              <a:buFont typeface="Arial"/>
              <a:buChar char="•"/>
            </a:pPr>
            <a:r>
              <a:rPr lang="en-US" sz="2400" b="0" i="0" u="none" strike="noStrike">
                <a:solidFill>
                  <a:schemeClr val="dk1"/>
                </a:solidFill>
                <a:latin typeface="Garamond"/>
                <a:ea typeface="Garamond"/>
                <a:cs typeface="Garamond"/>
                <a:sym typeface="Garamond"/>
              </a:rPr>
              <a:t>A student in the Top 10% of the graduating class is eligible for automatic admission consideration at Texas public colleges and universities, with the exception of the University of Texas at Austin. </a:t>
            </a:r>
            <a:endParaRPr/>
          </a:p>
          <a:p>
            <a:pPr marL="457200" marR="0" lvl="0" indent="-304800" algn="l" rtl="0">
              <a:spcBef>
                <a:spcPts val="0"/>
              </a:spcBef>
              <a:spcAft>
                <a:spcPts val="0"/>
              </a:spcAft>
              <a:buClr>
                <a:schemeClr val="accent1"/>
              </a:buClr>
              <a:buSzPts val="2400"/>
              <a:buFont typeface="Arial"/>
              <a:buNone/>
            </a:pPr>
            <a:endParaRPr sz="2400" b="0" i="0" u="none" strike="noStrike">
              <a:solidFill>
                <a:schemeClr val="dk1"/>
              </a:solidFill>
              <a:latin typeface="Garamond"/>
              <a:ea typeface="Garamond"/>
              <a:cs typeface="Garamond"/>
              <a:sym typeface="Garamond"/>
            </a:endParaRPr>
          </a:p>
          <a:p>
            <a:pPr marL="457200" marR="0" lvl="0" indent="-457200" algn="l" rtl="0">
              <a:spcBef>
                <a:spcPts val="0"/>
              </a:spcBef>
              <a:spcAft>
                <a:spcPts val="0"/>
              </a:spcAft>
              <a:buClr>
                <a:schemeClr val="accent1"/>
              </a:buClr>
              <a:buSzPts val="2400"/>
              <a:buFont typeface="Arial"/>
              <a:buChar char="•"/>
            </a:pPr>
            <a:r>
              <a:rPr lang="en-US" sz="2400" b="0" i="0" u="none" strike="noStrike">
                <a:solidFill>
                  <a:schemeClr val="dk1"/>
                </a:solidFill>
                <a:latin typeface="Garamond"/>
                <a:ea typeface="Garamond"/>
                <a:cs typeface="Garamond"/>
                <a:sym typeface="Garamond"/>
              </a:rPr>
              <a:t>Students in the graduating classes of 202</a:t>
            </a:r>
            <a:r>
              <a:rPr lang="en-US" sz="2400">
                <a:solidFill>
                  <a:schemeClr val="dk1"/>
                </a:solidFill>
                <a:latin typeface="Garamond"/>
                <a:ea typeface="Garamond"/>
                <a:cs typeface="Garamond"/>
                <a:sym typeface="Garamond"/>
              </a:rPr>
              <a:t>3, 2024 and 2025</a:t>
            </a:r>
            <a:r>
              <a:rPr lang="en-US" sz="2400" b="0" i="0" u="none" strike="noStrike">
                <a:solidFill>
                  <a:schemeClr val="dk1"/>
                </a:solidFill>
                <a:latin typeface="Garamond"/>
                <a:ea typeface="Garamond"/>
                <a:cs typeface="Garamond"/>
                <a:sym typeface="Garamond"/>
              </a:rPr>
              <a:t> who rank in the Top 6% of their class are eligible for automatic admissions consideration at the University of Texas at Austin. </a:t>
            </a:r>
            <a:endParaRPr sz="2400">
              <a:solidFill>
                <a:schemeClr val="dk1"/>
              </a:solidFill>
              <a:latin typeface="Garamond"/>
              <a:ea typeface="Garamond"/>
              <a:cs typeface="Garamond"/>
              <a:sym typeface="Garamond"/>
            </a:endParaRPr>
          </a:p>
        </p:txBody>
      </p:sp>
      <p:pic>
        <p:nvPicPr>
          <p:cNvPr id="379" name="Google Shape;379;p21"/>
          <p:cNvPicPr preferRelativeResize="0"/>
          <p:nvPr/>
        </p:nvPicPr>
        <p:blipFill rotWithShape="1">
          <a:blip r:embed="rId3">
            <a:alphaModFix/>
          </a:blip>
          <a:srcRect r="2452" b="2312"/>
          <a:stretch/>
        </p:blipFill>
        <p:spPr>
          <a:xfrm>
            <a:off x="1898445" y="779467"/>
            <a:ext cx="1640402" cy="1551036"/>
          </a:xfrm>
          <a:prstGeom prst="rect">
            <a:avLst/>
          </a:prstGeom>
          <a:noFill/>
          <a:ln>
            <a:noFill/>
          </a:ln>
        </p:spPr>
      </p:pic>
      <p:sp>
        <p:nvSpPr>
          <p:cNvPr id="380" name="Google Shape;380;p21"/>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1560"/>
              <a:buFont typeface="Garamond"/>
              <a:buNone/>
            </a:pPr>
            <a:endParaRPr/>
          </a:p>
        </p:txBody>
      </p:sp>
      <p:pic>
        <p:nvPicPr>
          <p:cNvPr id="381" name="Google Shape;381;p21"/>
          <p:cNvPicPr preferRelativeResize="0"/>
          <p:nvPr/>
        </p:nvPicPr>
        <p:blipFill>
          <a:blip r:embed="rId4">
            <a:alphaModFix/>
          </a:blip>
          <a:stretch>
            <a:fillRect/>
          </a:stretch>
        </p:blipFill>
        <p:spPr>
          <a:xfrm>
            <a:off x="10123211" y="4850839"/>
            <a:ext cx="1447800" cy="137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2"/>
          <p:cNvSpPr txBox="1"/>
          <p:nvPr/>
        </p:nvSpPr>
        <p:spPr>
          <a:xfrm>
            <a:off x="2211765" y="1106465"/>
            <a:ext cx="843995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Garamond"/>
                <a:ea typeface="Garamond"/>
                <a:cs typeface="Garamond"/>
                <a:sym typeface="Garamond"/>
              </a:rPr>
              <a:t>Top 10% Rule</a:t>
            </a:r>
            <a:endParaRPr/>
          </a:p>
        </p:txBody>
      </p:sp>
      <p:pic>
        <p:nvPicPr>
          <p:cNvPr id="388" name="Google Shape;388;p22"/>
          <p:cNvPicPr preferRelativeResize="0"/>
          <p:nvPr/>
        </p:nvPicPr>
        <p:blipFill rotWithShape="1">
          <a:blip r:embed="rId3">
            <a:alphaModFix/>
          </a:blip>
          <a:srcRect r="2452" b="2312"/>
          <a:stretch/>
        </p:blipFill>
        <p:spPr>
          <a:xfrm>
            <a:off x="1898445" y="779467"/>
            <a:ext cx="1640402" cy="1551036"/>
          </a:xfrm>
          <a:prstGeom prst="rect">
            <a:avLst/>
          </a:prstGeom>
          <a:noFill/>
          <a:ln>
            <a:noFill/>
          </a:ln>
        </p:spPr>
      </p:pic>
      <p:sp>
        <p:nvSpPr>
          <p:cNvPr id="389" name="Google Shape;389;p22"/>
          <p:cNvSpPr/>
          <p:nvPr/>
        </p:nvSpPr>
        <p:spPr>
          <a:xfrm>
            <a:off x="1397528" y="2202904"/>
            <a:ext cx="9830928"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a:solidFill>
                  <a:schemeClr val="dk1"/>
                </a:solidFill>
                <a:latin typeface="Garamond"/>
                <a:ea typeface="Garamond"/>
                <a:cs typeface="Garamond"/>
                <a:sym typeface="Garamond"/>
              </a:rPr>
              <a:t>Requirements to qualify for automatic admission consideration:</a:t>
            </a:r>
            <a:endParaRPr/>
          </a:p>
          <a:p>
            <a:pPr marL="914400" marR="0" lvl="1" indent="-457200" algn="l" rtl="0">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Complete the FHSP + Endorsement, including the Distinguished Level of Achievement, </a:t>
            </a:r>
            <a:endParaRPr/>
          </a:p>
          <a:p>
            <a:pPr marL="914400" marR="0" lvl="1" indent="-457200" algn="l" rtl="0">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Earn a satisfactory ACT or SAT score,  </a:t>
            </a:r>
            <a:endParaRPr/>
          </a:p>
          <a:p>
            <a:pPr marL="914400" marR="0" lvl="1" indent="-457200" algn="l" rtl="0">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Submit the application before the college or university’s deadline, and </a:t>
            </a:r>
            <a:endParaRPr sz="2400" b="0" i="0" u="none" strike="noStrike" cap="none">
              <a:solidFill>
                <a:schemeClr val="dk1"/>
              </a:solidFill>
              <a:latin typeface="Garamond"/>
              <a:ea typeface="Garamond"/>
              <a:cs typeface="Garamond"/>
              <a:sym typeface="Garamond"/>
            </a:endParaRPr>
          </a:p>
          <a:p>
            <a:pPr marL="914400" marR="0" lvl="1" indent="-457200" algn="l" rtl="0">
              <a:spcBef>
                <a:spcPts val="1200"/>
              </a:spcBef>
              <a:spcAft>
                <a:spcPts val="0"/>
              </a:spcAft>
              <a:buClr>
                <a:schemeClr val="accent1"/>
              </a:buClr>
              <a:buSzPts val="2400"/>
              <a:buFont typeface="Arial"/>
              <a:buChar char="•"/>
            </a:pPr>
            <a:r>
              <a:rPr lang="en-US" sz="2400" b="0" i="0" u="none" strike="noStrike" cap="none">
                <a:solidFill>
                  <a:schemeClr val="dk1"/>
                </a:solidFill>
                <a:latin typeface="Garamond"/>
                <a:ea typeface="Garamond"/>
                <a:cs typeface="Garamond"/>
                <a:sym typeface="Garamond"/>
              </a:rPr>
              <a:t>Provide a final high school transcript verifying completion of the 	     FHSP + Endorsement, including the Distinguished Level of Achievement. </a:t>
            </a:r>
            <a:endParaRPr sz="2400" b="0" i="0" u="none" strike="noStrike" cap="none">
              <a:solidFill>
                <a:schemeClr val="dk1"/>
              </a:solidFill>
              <a:latin typeface="Garamond"/>
              <a:ea typeface="Garamond"/>
              <a:cs typeface="Garamond"/>
              <a:sym typeface="Garamond"/>
            </a:endParaRPr>
          </a:p>
        </p:txBody>
      </p:sp>
      <p:sp>
        <p:nvSpPr>
          <p:cNvPr id="390" name="Google Shape;390;p22"/>
          <p:cNvSpPr txBox="1"/>
          <p:nvPr/>
        </p:nvSpPr>
        <p:spPr>
          <a:xfrm>
            <a:off x="2740458" y="5819730"/>
            <a:ext cx="6691290" cy="57453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1560"/>
              <a:buFont typeface="Garamond"/>
              <a:buNone/>
            </a:pPr>
            <a:endParaRPr/>
          </a:p>
        </p:txBody>
      </p:sp>
      <p:pic>
        <p:nvPicPr>
          <p:cNvPr id="391" name="Google Shape;391;p22"/>
          <p:cNvPicPr preferRelativeResize="0"/>
          <p:nvPr/>
        </p:nvPicPr>
        <p:blipFill>
          <a:blip r:embed="rId4">
            <a:alphaModFix/>
          </a:blip>
          <a:stretch>
            <a:fillRect/>
          </a:stretch>
        </p:blipFill>
        <p:spPr>
          <a:xfrm>
            <a:off x="10038286" y="4841414"/>
            <a:ext cx="1447800" cy="1371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3"/>
          <p:cNvSpPr txBox="1"/>
          <p:nvPr/>
        </p:nvSpPr>
        <p:spPr>
          <a:xfrm>
            <a:off x="2093012" y="719298"/>
            <a:ext cx="843995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Garamond"/>
                <a:ea typeface="Garamond"/>
                <a:cs typeface="Garamond"/>
                <a:sym typeface="Garamond"/>
              </a:rPr>
              <a:t>Assured Admission Policy</a:t>
            </a:r>
            <a:endParaRPr/>
          </a:p>
        </p:txBody>
      </p:sp>
      <p:pic>
        <p:nvPicPr>
          <p:cNvPr id="398" name="Google Shape;398;p23"/>
          <p:cNvPicPr preferRelativeResize="0"/>
          <p:nvPr/>
        </p:nvPicPr>
        <p:blipFill rotWithShape="1">
          <a:blip r:embed="rId3">
            <a:alphaModFix/>
          </a:blip>
          <a:srcRect r="2452" b="2312"/>
          <a:stretch/>
        </p:blipFill>
        <p:spPr>
          <a:xfrm>
            <a:off x="1064516" y="2816370"/>
            <a:ext cx="1879539" cy="1777145"/>
          </a:xfrm>
          <a:prstGeom prst="rect">
            <a:avLst/>
          </a:prstGeom>
          <a:noFill/>
          <a:ln>
            <a:noFill/>
          </a:ln>
        </p:spPr>
      </p:pic>
      <p:sp>
        <p:nvSpPr>
          <p:cNvPr id="399" name="Google Shape;399;p23"/>
          <p:cNvSpPr/>
          <p:nvPr/>
        </p:nvSpPr>
        <p:spPr>
          <a:xfrm>
            <a:off x="843009" y="1472071"/>
            <a:ext cx="1062855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a:solidFill>
                  <a:schemeClr val="dk1"/>
                </a:solidFill>
                <a:latin typeface="Garamond"/>
                <a:ea typeface="Garamond"/>
                <a:cs typeface="Garamond"/>
                <a:sym typeface="Garamond"/>
              </a:rPr>
              <a:t>Beyond the top 10%, students may be eligible for assured admission to many Texas public universities and some out-of-state schools based on quartile class rank and ACT or SAT scores. </a:t>
            </a:r>
            <a:endParaRPr sz="2200">
              <a:solidFill>
                <a:schemeClr val="dk1"/>
              </a:solidFill>
              <a:latin typeface="Garamond"/>
              <a:ea typeface="Garamond"/>
              <a:cs typeface="Garamond"/>
              <a:sym typeface="Garamond"/>
            </a:endParaRPr>
          </a:p>
        </p:txBody>
      </p:sp>
      <p:pic>
        <p:nvPicPr>
          <p:cNvPr id="400" name="Google Shape;400;p23"/>
          <p:cNvPicPr preferRelativeResize="0"/>
          <p:nvPr/>
        </p:nvPicPr>
        <p:blipFill>
          <a:blip r:embed="rId4">
            <a:alphaModFix/>
          </a:blip>
          <a:stretch>
            <a:fillRect/>
          </a:stretch>
        </p:blipFill>
        <p:spPr>
          <a:xfrm>
            <a:off x="10123211" y="4850839"/>
            <a:ext cx="1447800" cy="1371600"/>
          </a:xfrm>
          <a:prstGeom prst="rect">
            <a:avLst/>
          </a:prstGeom>
          <a:noFill/>
          <a:ln>
            <a:noFill/>
          </a:ln>
        </p:spPr>
      </p:pic>
      <p:pic>
        <p:nvPicPr>
          <p:cNvPr id="401" name="Google Shape;401;p23"/>
          <p:cNvPicPr preferRelativeResize="0"/>
          <p:nvPr/>
        </p:nvPicPr>
        <p:blipFill>
          <a:blip r:embed="rId5">
            <a:alphaModFix/>
          </a:blip>
          <a:stretch>
            <a:fillRect/>
          </a:stretch>
        </p:blipFill>
        <p:spPr>
          <a:xfrm>
            <a:off x="3096455" y="2327887"/>
            <a:ext cx="6874356" cy="35996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b70d1c09fb_0_0"/>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Graduation Requirements </a:t>
            </a:r>
            <a:endParaRPr/>
          </a:p>
        </p:txBody>
      </p:sp>
      <p:sp>
        <p:nvSpPr>
          <p:cNvPr id="172" name="Google Shape;172;gb70d1c09fb_0_0"/>
          <p:cNvSpPr txBox="1">
            <a:spLocks noGrp="1"/>
          </p:cNvSpPr>
          <p:nvPr>
            <p:ph type="subTitle" idx="1"/>
          </p:nvPr>
        </p:nvSpPr>
        <p:spPr>
          <a:xfrm>
            <a:off x="2692398" y="3657597"/>
            <a:ext cx="6815700" cy="1320900"/>
          </a:xfrm>
          <a:prstGeom prst="rect">
            <a:avLst/>
          </a:prstGeom>
        </p:spPr>
        <p:txBody>
          <a:bodyPr spcFirstLastPara="1" wrap="square" lIns="91425" tIns="45700" rIns="91425" bIns="45700" anchor="t" anchorCtr="0">
            <a:noAutofit/>
          </a:bodyPr>
          <a:lstStyle/>
          <a:p>
            <a:pPr marL="0" lvl="0" indent="0" algn="l" rtl="0">
              <a:spcBef>
                <a:spcPts val="420"/>
              </a:spcBef>
              <a:spcAft>
                <a:spcPts val="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4"/>
          <p:cNvSpPr txBox="1"/>
          <p:nvPr/>
        </p:nvSpPr>
        <p:spPr>
          <a:xfrm>
            <a:off x="510637" y="833327"/>
            <a:ext cx="11245800" cy="1446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Garamond"/>
                <a:ea typeface="Garamond"/>
                <a:cs typeface="Garamond"/>
                <a:sym typeface="Garamond"/>
              </a:rPr>
              <a:t>Grading Scale for Class of 2023</a:t>
            </a:r>
            <a:r>
              <a:rPr lang="en-US" sz="4400" b="1">
                <a:solidFill>
                  <a:srgbClr val="38761D"/>
                </a:solidFill>
                <a:latin typeface="Garamond"/>
                <a:ea typeface="Garamond"/>
                <a:cs typeface="Garamond"/>
                <a:sym typeface="Garamond"/>
              </a:rPr>
              <a:t> </a:t>
            </a:r>
            <a:endParaRPr sz="4400" b="1">
              <a:solidFill>
                <a:srgbClr val="38761D"/>
              </a:solidFill>
              <a:latin typeface="Garamond"/>
              <a:ea typeface="Garamond"/>
              <a:cs typeface="Garamond"/>
              <a:sym typeface="Garamond"/>
            </a:endParaRPr>
          </a:p>
          <a:p>
            <a:pPr marL="0" marR="0" lvl="0" indent="0" algn="ctr" rtl="0">
              <a:spcBef>
                <a:spcPts val="0"/>
              </a:spcBef>
              <a:spcAft>
                <a:spcPts val="0"/>
              </a:spcAft>
              <a:buNone/>
            </a:pPr>
            <a:r>
              <a:rPr lang="en-US" sz="4400">
                <a:solidFill>
                  <a:schemeClr val="dk1"/>
                </a:solidFill>
                <a:latin typeface="Garamond"/>
                <a:ea typeface="Garamond"/>
                <a:cs typeface="Garamond"/>
                <a:sym typeface="Garamond"/>
              </a:rPr>
              <a:t>and Beyond</a:t>
            </a:r>
            <a:endParaRPr sz="4400">
              <a:solidFill>
                <a:schemeClr val="dk1"/>
              </a:solidFill>
              <a:latin typeface="Garamond"/>
              <a:ea typeface="Garamond"/>
              <a:cs typeface="Garamond"/>
              <a:sym typeface="Garamond"/>
            </a:endParaRPr>
          </a:p>
        </p:txBody>
      </p:sp>
      <p:sp>
        <p:nvSpPr>
          <p:cNvPr id="408" name="Google Shape;408;p24"/>
          <p:cNvSpPr/>
          <p:nvPr/>
        </p:nvSpPr>
        <p:spPr>
          <a:xfrm>
            <a:off x="638275" y="4790200"/>
            <a:ext cx="10958400" cy="12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Garamond"/>
                <a:ea typeface="Garamond"/>
                <a:cs typeface="Garamond"/>
                <a:sym typeface="Garamond"/>
              </a:rPr>
              <a:t>The alphabetic identification for scores 70-79 is a C. </a:t>
            </a:r>
            <a:endParaRPr sz="1600"/>
          </a:p>
          <a:p>
            <a:pPr marL="0" marR="0" lvl="0" indent="0" algn="l" rtl="0">
              <a:spcBef>
                <a:spcPts val="600"/>
              </a:spcBef>
              <a:spcAft>
                <a:spcPts val="0"/>
              </a:spcAft>
              <a:buNone/>
            </a:pPr>
            <a:r>
              <a:rPr lang="en-US" sz="1600">
                <a:solidFill>
                  <a:srgbClr val="000000"/>
                </a:solidFill>
                <a:latin typeface="Garamond"/>
                <a:ea typeface="Garamond"/>
                <a:cs typeface="Garamond"/>
                <a:sym typeface="Garamond"/>
              </a:rPr>
              <a:t>Students in the top 10% will be provided their numeric class rank in the spring semester of their junior year. </a:t>
            </a:r>
            <a:endParaRPr sz="1600"/>
          </a:p>
          <a:p>
            <a:pPr marL="0" marR="0" lvl="0" indent="0" algn="l" rtl="0">
              <a:spcBef>
                <a:spcPts val="600"/>
              </a:spcBef>
              <a:spcAft>
                <a:spcPts val="0"/>
              </a:spcAft>
              <a:buNone/>
            </a:pPr>
            <a:r>
              <a:rPr lang="en-US" sz="1600">
                <a:solidFill>
                  <a:srgbClr val="000000"/>
                </a:solidFill>
                <a:latin typeface="Garamond"/>
                <a:ea typeface="Garamond"/>
                <a:cs typeface="Garamond"/>
                <a:sym typeface="Garamond"/>
              </a:rPr>
              <a:t>Transcripts will include the numeric class rank only for students in the top 10%. </a:t>
            </a:r>
            <a:endParaRPr sz="1600"/>
          </a:p>
          <a:p>
            <a:pPr marL="0" marR="0" lvl="0" indent="0" algn="l" rtl="0">
              <a:spcBef>
                <a:spcPts val="600"/>
              </a:spcBef>
              <a:spcAft>
                <a:spcPts val="0"/>
              </a:spcAft>
              <a:buNone/>
            </a:pPr>
            <a:r>
              <a:rPr lang="en-US" sz="1600">
                <a:solidFill>
                  <a:srgbClr val="000000"/>
                </a:solidFill>
                <a:latin typeface="Garamond"/>
                <a:ea typeface="Garamond"/>
                <a:cs typeface="Garamond"/>
                <a:sym typeface="Garamond"/>
              </a:rPr>
              <a:t>Students beyond the top 10% will be provided their quartile rank in the spring semester of their junior year.</a:t>
            </a:r>
            <a:endParaRPr sz="1600"/>
          </a:p>
        </p:txBody>
      </p:sp>
      <p:pic>
        <p:nvPicPr>
          <p:cNvPr id="409" name="Google Shape;409;p24"/>
          <p:cNvPicPr preferRelativeResize="0"/>
          <p:nvPr/>
        </p:nvPicPr>
        <p:blipFill rotWithShape="1">
          <a:blip r:embed="rId3">
            <a:alphaModFix/>
          </a:blip>
          <a:srcRect t="1912"/>
          <a:stretch/>
        </p:blipFill>
        <p:spPr>
          <a:xfrm>
            <a:off x="2476623" y="2420098"/>
            <a:ext cx="7281781" cy="2229876"/>
          </a:xfrm>
          <a:prstGeom prst="rect">
            <a:avLst/>
          </a:prstGeom>
          <a:noFill/>
          <a:ln>
            <a:noFill/>
          </a:ln>
        </p:spPr>
      </p:pic>
      <p:pic>
        <p:nvPicPr>
          <p:cNvPr id="410" name="Google Shape;410;p24"/>
          <p:cNvPicPr preferRelativeResize="0"/>
          <p:nvPr/>
        </p:nvPicPr>
        <p:blipFill>
          <a:blip r:embed="rId4">
            <a:alphaModFix/>
          </a:blip>
          <a:stretch>
            <a:fillRect/>
          </a:stretch>
        </p:blipFill>
        <p:spPr>
          <a:xfrm>
            <a:off x="10123211" y="4850839"/>
            <a:ext cx="1447800" cy="1371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ae5e7531d1_0_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Reminders </a:t>
            </a:r>
            <a:endParaRPr/>
          </a:p>
        </p:txBody>
      </p:sp>
      <p:sp>
        <p:nvSpPr>
          <p:cNvPr id="417" name="Google Shape;417;gae5e7531d1_0_0"/>
          <p:cNvSpPr txBox="1">
            <a:spLocks noGrp="1"/>
          </p:cNvSpPr>
          <p:nvPr>
            <p:ph type="body" idx="1"/>
          </p:nvPr>
        </p:nvSpPr>
        <p:spPr>
          <a:xfrm>
            <a:off x="1226326" y="2556932"/>
            <a:ext cx="9601200" cy="33189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a:t>Online Course Selection Window</a:t>
            </a:r>
            <a:endParaRPr/>
          </a:p>
          <a:p>
            <a:pPr marL="914400" lvl="1" indent="-360044" algn="l" rtl="0">
              <a:spcBef>
                <a:spcPts val="0"/>
              </a:spcBef>
              <a:spcAft>
                <a:spcPts val="0"/>
              </a:spcAft>
              <a:buSzPts val="2070"/>
              <a:buChar char="•"/>
            </a:pPr>
            <a:r>
              <a:rPr lang="en-US"/>
              <a:t>January 20th- January 31st</a:t>
            </a:r>
            <a:endParaRPr/>
          </a:p>
          <a:p>
            <a:pPr marL="914400" lvl="1" indent="-360044" algn="l" rtl="0">
              <a:spcBef>
                <a:spcPts val="0"/>
              </a:spcBef>
              <a:spcAft>
                <a:spcPts val="0"/>
              </a:spcAft>
              <a:buSzPts val="2070"/>
              <a:buChar char="•"/>
            </a:pPr>
            <a:r>
              <a:rPr lang="en-US"/>
              <a:t>Complete through SchooLinks</a:t>
            </a:r>
            <a:endParaRPr/>
          </a:p>
          <a:p>
            <a:pPr marL="914400" lvl="1" indent="-360044" algn="l" rtl="0">
              <a:spcBef>
                <a:spcPts val="0"/>
              </a:spcBef>
              <a:spcAft>
                <a:spcPts val="0"/>
              </a:spcAft>
              <a:buSzPts val="2070"/>
              <a:buChar char="•"/>
            </a:pPr>
            <a:r>
              <a:rPr lang="en-US"/>
              <a:t>Use your Student ID &amp; Password </a:t>
            </a:r>
            <a:endParaRPr/>
          </a:p>
          <a:p>
            <a:pPr marL="0" lvl="0" indent="0" algn="l" rtl="0">
              <a:spcBef>
                <a:spcPts val="600"/>
              </a:spcBef>
              <a:spcAft>
                <a:spcPts val="0"/>
              </a:spcAft>
              <a:buNone/>
            </a:pPr>
            <a:endParaRPr/>
          </a:p>
          <a:p>
            <a:pPr marL="457200" lvl="0" indent="-360045" algn="l" rtl="0">
              <a:spcBef>
                <a:spcPts val="600"/>
              </a:spcBef>
              <a:spcAft>
                <a:spcPts val="0"/>
              </a:spcAft>
              <a:buSzPts val="2070"/>
              <a:buChar char="•"/>
            </a:pPr>
            <a:r>
              <a:rPr lang="en-US"/>
              <a:t>Questions???</a:t>
            </a:r>
            <a:endParaRPr/>
          </a:p>
          <a:p>
            <a:pPr marL="914400" lvl="1" indent="-360044" algn="l" rtl="0">
              <a:spcBef>
                <a:spcPts val="0"/>
              </a:spcBef>
              <a:spcAft>
                <a:spcPts val="0"/>
              </a:spcAft>
              <a:buSzPts val="2070"/>
              <a:buChar char="•"/>
            </a:pPr>
            <a:r>
              <a:rPr lang="en-US"/>
              <a:t>Contact your school counselor</a:t>
            </a:r>
            <a:endParaRPr/>
          </a:p>
          <a:p>
            <a:pPr marL="914400" lvl="0" indent="0" algn="l" rtl="0">
              <a:spcBef>
                <a:spcPts val="600"/>
              </a:spcBef>
              <a:spcAft>
                <a:spcPts val="600"/>
              </a:spcAft>
              <a:buNone/>
            </a:pPr>
            <a:endParaRPr/>
          </a:p>
        </p:txBody>
      </p:sp>
      <p:pic>
        <p:nvPicPr>
          <p:cNvPr id="418" name="Google Shape;418;gae5e7531d1_0_0"/>
          <p:cNvPicPr preferRelativeResize="0"/>
          <p:nvPr/>
        </p:nvPicPr>
        <p:blipFill>
          <a:blip r:embed="rId3">
            <a:alphaModFix/>
          </a:blip>
          <a:stretch>
            <a:fillRect/>
          </a:stretch>
        </p:blipFill>
        <p:spPr>
          <a:xfrm>
            <a:off x="10123211" y="4850839"/>
            <a:ext cx="1447800" cy="1371600"/>
          </a:xfrm>
          <a:prstGeom prst="rect">
            <a:avLst/>
          </a:prstGeom>
          <a:noFill/>
          <a:ln>
            <a:noFill/>
          </a:ln>
        </p:spPr>
      </p:pic>
      <p:pic>
        <p:nvPicPr>
          <p:cNvPr id="419" name="Google Shape;419;gae5e7531d1_0_0"/>
          <p:cNvPicPr preferRelativeResize="0"/>
          <p:nvPr/>
        </p:nvPicPr>
        <p:blipFill>
          <a:blip r:embed="rId4">
            <a:alphaModFix/>
          </a:blip>
          <a:stretch>
            <a:fillRect/>
          </a:stretch>
        </p:blipFill>
        <p:spPr>
          <a:xfrm>
            <a:off x="8767338" y="725125"/>
            <a:ext cx="2314575" cy="1638300"/>
          </a:xfrm>
          <a:prstGeom prst="rect">
            <a:avLst/>
          </a:prstGeom>
          <a:noFill/>
          <a:ln>
            <a:noFill/>
          </a:ln>
        </p:spPr>
      </p:pic>
      <p:pic>
        <p:nvPicPr>
          <p:cNvPr id="420" name="Google Shape;420;gae5e7531d1_0_0"/>
          <p:cNvPicPr preferRelativeResize="0"/>
          <p:nvPr/>
        </p:nvPicPr>
        <p:blipFill>
          <a:blip r:embed="rId5">
            <a:alphaModFix/>
          </a:blip>
          <a:stretch>
            <a:fillRect/>
          </a:stretch>
        </p:blipFill>
        <p:spPr>
          <a:xfrm>
            <a:off x="6734100" y="2723434"/>
            <a:ext cx="1979000" cy="2127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txBox="1">
            <a:spLocks noGrp="1"/>
          </p:cNvSpPr>
          <p:nvPr>
            <p:ph type="title" idx="4294967295"/>
          </p:nvPr>
        </p:nvSpPr>
        <p:spPr>
          <a:xfrm>
            <a:off x="463139" y="525942"/>
            <a:ext cx="11269682" cy="12922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FHSP + Endorsement (26 credits)</a:t>
            </a:r>
            <a:endParaRPr/>
          </a:p>
        </p:txBody>
      </p:sp>
      <p:pic>
        <p:nvPicPr>
          <p:cNvPr id="179" name="Google Shape;179;p2"/>
          <p:cNvPicPr preferRelativeResize="0"/>
          <p:nvPr/>
        </p:nvPicPr>
        <p:blipFill>
          <a:blip r:embed="rId3">
            <a:alphaModFix/>
          </a:blip>
          <a:stretch>
            <a:fillRect/>
          </a:stretch>
        </p:blipFill>
        <p:spPr>
          <a:xfrm>
            <a:off x="10104525" y="4828842"/>
            <a:ext cx="1447800" cy="1371600"/>
          </a:xfrm>
          <a:prstGeom prst="rect">
            <a:avLst/>
          </a:prstGeom>
          <a:noFill/>
          <a:ln>
            <a:noFill/>
          </a:ln>
        </p:spPr>
      </p:pic>
      <p:pic>
        <p:nvPicPr>
          <p:cNvPr id="180" name="Google Shape;180;p2"/>
          <p:cNvPicPr preferRelativeResize="0"/>
          <p:nvPr/>
        </p:nvPicPr>
        <p:blipFill rotWithShape="1">
          <a:blip r:embed="rId4">
            <a:alphaModFix/>
          </a:blip>
          <a:srcRect l="328" t="7804" b="3109"/>
          <a:stretch/>
        </p:blipFill>
        <p:spPr>
          <a:xfrm>
            <a:off x="896150" y="1818175"/>
            <a:ext cx="9162925" cy="352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idx="4294967295"/>
          </p:nvPr>
        </p:nvSpPr>
        <p:spPr>
          <a:xfrm>
            <a:off x="1094250" y="620725"/>
            <a:ext cx="9829500" cy="1011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800"/>
              <a:buFont typeface="Garamond"/>
              <a:buNone/>
            </a:pPr>
            <a:r>
              <a:rPr lang="en-US" sz="3800"/>
              <a:t> Distinguished Level of Achievement (DLA)</a:t>
            </a:r>
            <a:endParaRPr/>
          </a:p>
        </p:txBody>
      </p:sp>
      <p:sp>
        <p:nvSpPr>
          <p:cNvPr id="187" name="Google Shape;187;p4"/>
          <p:cNvSpPr txBox="1"/>
          <p:nvPr/>
        </p:nvSpPr>
        <p:spPr>
          <a:xfrm>
            <a:off x="1223150" y="1575350"/>
            <a:ext cx="9559500" cy="3999600"/>
          </a:xfrm>
          <a:prstGeom prst="rect">
            <a:avLst/>
          </a:prstGeom>
          <a:noFill/>
          <a:ln>
            <a:noFill/>
          </a:ln>
        </p:spPr>
        <p:txBody>
          <a:bodyPr spcFirstLastPara="1" wrap="square" lIns="91425" tIns="45700" rIns="91425" bIns="45700" anchor="t" anchorCtr="0">
            <a:spAutoFit/>
          </a:bodyPr>
          <a:lstStyle/>
          <a:p>
            <a:pPr marL="342900" marR="0" lvl="0" indent="-336550" algn="l" rtl="0">
              <a:spcBef>
                <a:spcPts val="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The Distinguished Level of Achievement (DLA) is earned through successful completion of: </a:t>
            </a:r>
            <a:endParaRPr sz="2100"/>
          </a:p>
          <a:p>
            <a:pPr marL="342900" marR="0" lvl="0" indent="-336550" algn="l" rtl="0">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All requirements for the Foundation High School Program, </a:t>
            </a:r>
            <a:r>
              <a:rPr lang="en-US" sz="2100" b="0" i="1" u="sng" strike="noStrike" cap="none">
                <a:solidFill>
                  <a:schemeClr val="dk1"/>
                </a:solidFill>
                <a:latin typeface="Garamond"/>
                <a:ea typeface="Garamond"/>
                <a:cs typeface="Garamond"/>
                <a:sym typeface="Garamond"/>
              </a:rPr>
              <a:t>plus </a:t>
            </a:r>
            <a:r>
              <a:rPr lang="en-US" sz="2100" b="0" i="0" u="none" strike="noStrike" cap="none">
                <a:solidFill>
                  <a:schemeClr val="dk1"/>
                </a:solidFill>
                <a:latin typeface="Garamond"/>
                <a:ea typeface="Garamond"/>
                <a:cs typeface="Garamond"/>
                <a:sym typeface="Garamond"/>
              </a:rPr>
              <a:t> </a:t>
            </a:r>
            <a:endParaRPr sz="2100"/>
          </a:p>
          <a:p>
            <a:pPr marL="342900" marR="0" lvl="0" indent="-336550" algn="l" rtl="0">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The requirements of </a:t>
            </a:r>
            <a:r>
              <a:rPr lang="en-US" sz="2100" b="0" i="1" u="sng" strike="noStrike" cap="none">
                <a:solidFill>
                  <a:schemeClr val="dk1"/>
                </a:solidFill>
                <a:latin typeface="Garamond"/>
                <a:ea typeface="Garamond"/>
                <a:cs typeface="Garamond"/>
                <a:sym typeface="Garamond"/>
              </a:rPr>
              <a:t>at least one</a:t>
            </a:r>
            <a:r>
              <a:rPr lang="en-US" sz="2100" b="0" i="0" u="none" strike="noStrike" cap="none">
                <a:solidFill>
                  <a:schemeClr val="dk1"/>
                </a:solidFill>
                <a:latin typeface="Garamond"/>
                <a:ea typeface="Garamond"/>
                <a:cs typeface="Garamond"/>
                <a:sym typeface="Garamond"/>
              </a:rPr>
              <a:t> endorsement,  including</a:t>
            </a:r>
            <a:endParaRPr sz="2100"/>
          </a:p>
          <a:p>
            <a:pPr marL="800100" marR="0" lvl="1" indent="-336550" algn="l" rtl="0">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Algebra II among the four required math credits, </a:t>
            </a:r>
            <a:r>
              <a:rPr lang="en-US" sz="2100" b="0" i="1" u="sng" strike="noStrike" cap="none">
                <a:solidFill>
                  <a:schemeClr val="dk1"/>
                </a:solidFill>
                <a:latin typeface="Garamond"/>
                <a:ea typeface="Garamond"/>
                <a:cs typeface="Garamond"/>
                <a:sym typeface="Garamond"/>
              </a:rPr>
              <a:t>and</a:t>
            </a:r>
            <a:endParaRPr sz="2100" b="0" i="0" u="none" strike="noStrike" cap="none">
              <a:solidFill>
                <a:schemeClr val="dk1"/>
              </a:solidFill>
              <a:latin typeface="Garamond"/>
              <a:ea typeface="Garamond"/>
              <a:cs typeface="Garamond"/>
              <a:sym typeface="Garamond"/>
            </a:endParaRPr>
          </a:p>
          <a:p>
            <a:pPr marL="800100" marR="0" lvl="1" indent="-336550" algn="l" rtl="0">
              <a:spcBef>
                <a:spcPts val="1200"/>
              </a:spcBef>
              <a:spcAft>
                <a:spcPts val="0"/>
              </a:spcAft>
              <a:buClr>
                <a:schemeClr val="accent1"/>
              </a:buClr>
              <a:buSzPts val="2100"/>
              <a:buFont typeface="Arial"/>
              <a:buChar char="•"/>
            </a:pPr>
            <a:r>
              <a:rPr lang="en-US" sz="2100" b="0" i="0" u="none" strike="noStrike" cap="none">
                <a:solidFill>
                  <a:schemeClr val="dk1"/>
                </a:solidFill>
                <a:latin typeface="Garamond"/>
                <a:ea typeface="Garamond"/>
                <a:cs typeface="Garamond"/>
                <a:sym typeface="Garamond"/>
              </a:rPr>
              <a:t>A fourth science credit</a:t>
            </a:r>
            <a:endParaRPr sz="2100"/>
          </a:p>
          <a:p>
            <a:pPr marL="0" marR="0" lvl="0" indent="0" algn="l" rtl="0">
              <a:spcBef>
                <a:spcPts val="1200"/>
              </a:spcBef>
              <a:spcAft>
                <a:spcPts val="0"/>
              </a:spcAft>
              <a:buNone/>
            </a:pPr>
            <a:r>
              <a:rPr lang="en-US" sz="2100" b="0" i="0" u="none" strike="noStrike" cap="none">
                <a:solidFill>
                  <a:schemeClr val="dk1"/>
                </a:solidFill>
                <a:latin typeface="Garamond"/>
                <a:ea typeface="Garamond"/>
                <a:cs typeface="Garamond"/>
                <a:sym typeface="Garamond"/>
              </a:rPr>
              <a:t> A student must graduate with a Distinguished Level of Achievement (DLA) to be considered for the Top 10% and eligibility for automatic admission to a Texas public college or university. </a:t>
            </a:r>
            <a:endParaRPr sz="2100"/>
          </a:p>
          <a:p>
            <a:pPr marL="342900" marR="0" lvl="0" indent="-203200" algn="l" rtl="0">
              <a:spcBef>
                <a:spcPts val="60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342900" marR="0" lvl="0" indent="-203200" algn="l" rtl="0">
              <a:spcBef>
                <a:spcPts val="0"/>
              </a:spcBef>
              <a:spcAft>
                <a:spcPts val="0"/>
              </a:spcAft>
              <a:buClr>
                <a:schemeClr val="dk1"/>
              </a:buClr>
              <a:buSzPts val="2200"/>
              <a:buFont typeface="Arial"/>
              <a:buNone/>
            </a:pPr>
            <a:endParaRPr sz="2200" b="0" i="0" u="none" strike="noStrike" cap="none">
              <a:solidFill>
                <a:schemeClr val="dk1"/>
              </a:solidFill>
              <a:latin typeface="Garamond"/>
              <a:ea typeface="Garamond"/>
              <a:cs typeface="Garamond"/>
              <a:sym typeface="Garamond"/>
            </a:endParaRPr>
          </a:p>
          <a:p>
            <a:pPr marL="0" marR="0" lvl="0" indent="0" algn="l" rtl="0">
              <a:spcBef>
                <a:spcPts val="0"/>
              </a:spcBef>
              <a:spcAft>
                <a:spcPts val="0"/>
              </a:spcAft>
              <a:buNone/>
            </a:pPr>
            <a:endParaRPr sz="2200">
              <a:solidFill>
                <a:schemeClr val="dk1"/>
              </a:solidFill>
              <a:latin typeface="Garamond"/>
              <a:ea typeface="Garamond"/>
              <a:cs typeface="Garamond"/>
              <a:sym typeface="Garamond"/>
            </a:endParaRPr>
          </a:p>
          <a:p>
            <a:pPr marL="342900" marR="0" lvl="0" indent="-203200" algn="l" rtl="0">
              <a:spcBef>
                <a:spcPts val="0"/>
              </a:spcBef>
              <a:spcAft>
                <a:spcPts val="0"/>
              </a:spcAft>
              <a:buClr>
                <a:schemeClr val="dk1"/>
              </a:buClr>
              <a:buSzPts val="2200"/>
              <a:buFont typeface="Arial"/>
              <a:buNone/>
            </a:pPr>
            <a:endParaRPr sz="2200">
              <a:solidFill>
                <a:schemeClr val="dk1"/>
              </a:solidFill>
              <a:latin typeface="Garamond"/>
              <a:ea typeface="Garamond"/>
              <a:cs typeface="Garamond"/>
              <a:sym typeface="Garamond"/>
            </a:endParaRPr>
          </a:p>
        </p:txBody>
      </p:sp>
      <p:pic>
        <p:nvPicPr>
          <p:cNvPr id="188" name="Google Shape;188;p4"/>
          <p:cNvPicPr preferRelativeResize="0"/>
          <p:nvPr/>
        </p:nvPicPr>
        <p:blipFill>
          <a:blip r:embed="rId3">
            <a:alphaModFix/>
          </a:blip>
          <a:stretch>
            <a:fillRect/>
          </a:stretch>
        </p:blipFill>
        <p:spPr>
          <a:xfrm>
            <a:off x="10041550" y="4799625"/>
            <a:ext cx="1447800" cy="1371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idx="4294967295"/>
          </p:nvPr>
        </p:nvSpPr>
        <p:spPr>
          <a:xfrm>
            <a:off x="2085109" y="458995"/>
            <a:ext cx="8610600" cy="12922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The Endorsements</a:t>
            </a:r>
            <a:endParaRPr/>
          </a:p>
        </p:txBody>
      </p:sp>
      <p:sp>
        <p:nvSpPr>
          <p:cNvPr id="195" name="Google Shape;195;p5"/>
          <p:cNvSpPr txBox="1">
            <a:spLocks noGrp="1"/>
          </p:cNvSpPr>
          <p:nvPr>
            <p:ph type="body" idx="4294967295"/>
          </p:nvPr>
        </p:nvSpPr>
        <p:spPr>
          <a:xfrm>
            <a:off x="1157844" y="1771684"/>
            <a:ext cx="10820400" cy="5160962"/>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Char char="•"/>
            </a:pPr>
            <a:r>
              <a:rPr lang="en-US" sz="2800"/>
              <a:t>STEM</a:t>
            </a:r>
            <a:r>
              <a:rPr lang="en-US"/>
              <a:t> </a:t>
            </a:r>
            <a:r>
              <a:rPr lang="en-US" sz="1800"/>
              <a:t>(Science – Technology – Engineering – Math)</a:t>
            </a:r>
            <a:endParaRPr/>
          </a:p>
          <a:p>
            <a:pPr marL="285750" lvl="0" indent="-227330" algn="l" rtl="0">
              <a:spcBef>
                <a:spcPts val="760"/>
              </a:spcBef>
              <a:spcAft>
                <a:spcPts val="0"/>
              </a:spcAft>
              <a:buSzPts val="920"/>
              <a:buNone/>
            </a:pPr>
            <a:endParaRPr sz="800"/>
          </a:p>
          <a:p>
            <a:pPr marL="285750" lvl="0" indent="-285750" algn="l" rtl="0">
              <a:spcBef>
                <a:spcPts val="1160"/>
              </a:spcBef>
              <a:spcAft>
                <a:spcPts val="0"/>
              </a:spcAft>
              <a:buSzPts val="3220"/>
              <a:buChar char="•"/>
            </a:pPr>
            <a:r>
              <a:rPr lang="en-US" sz="2800"/>
              <a:t>Business &amp; Industry</a:t>
            </a:r>
            <a:endParaRPr/>
          </a:p>
          <a:p>
            <a:pPr marL="285750" lvl="0" indent="-227330" algn="l" rtl="0">
              <a:spcBef>
                <a:spcPts val="760"/>
              </a:spcBef>
              <a:spcAft>
                <a:spcPts val="0"/>
              </a:spcAft>
              <a:buSzPts val="920"/>
              <a:buNone/>
            </a:pPr>
            <a:endParaRPr sz="800"/>
          </a:p>
          <a:p>
            <a:pPr marL="285750" lvl="0" indent="-285750" algn="l" rtl="0">
              <a:spcBef>
                <a:spcPts val="1160"/>
              </a:spcBef>
              <a:spcAft>
                <a:spcPts val="0"/>
              </a:spcAft>
              <a:buSzPts val="3220"/>
              <a:buChar char="•"/>
            </a:pPr>
            <a:r>
              <a:rPr lang="en-US" sz="2800"/>
              <a:t>Public Services</a:t>
            </a:r>
            <a:endParaRPr/>
          </a:p>
          <a:p>
            <a:pPr marL="285750" lvl="0" indent="-227330" algn="l" rtl="0">
              <a:spcBef>
                <a:spcPts val="760"/>
              </a:spcBef>
              <a:spcAft>
                <a:spcPts val="0"/>
              </a:spcAft>
              <a:buSzPts val="920"/>
              <a:buNone/>
            </a:pPr>
            <a:endParaRPr sz="800"/>
          </a:p>
          <a:p>
            <a:pPr marL="285750" lvl="0" indent="-285750" algn="l" rtl="0">
              <a:spcBef>
                <a:spcPts val="1160"/>
              </a:spcBef>
              <a:spcAft>
                <a:spcPts val="0"/>
              </a:spcAft>
              <a:buSzPts val="3220"/>
              <a:buChar char="•"/>
            </a:pPr>
            <a:r>
              <a:rPr lang="en-US" sz="2800"/>
              <a:t>Arts &amp; Humanities</a:t>
            </a:r>
            <a:endParaRPr/>
          </a:p>
          <a:p>
            <a:pPr marL="285750" lvl="0" indent="-227330" algn="l" rtl="0">
              <a:spcBef>
                <a:spcPts val="760"/>
              </a:spcBef>
              <a:spcAft>
                <a:spcPts val="0"/>
              </a:spcAft>
              <a:buSzPts val="920"/>
              <a:buNone/>
            </a:pPr>
            <a:endParaRPr sz="800"/>
          </a:p>
          <a:p>
            <a:pPr marL="285750" lvl="0" indent="-285750" algn="l" rtl="0">
              <a:spcBef>
                <a:spcPts val="1160"/>
              </a:spcBef>
              <a:spcAft>
                <a:spcPts val="0"/>
              </a:spcAft>
              <a:buSzPts val="3220"/>
              <a:buChar char="•"/>
            </a:pPr>
            <a:r>
              <a:rPr lang="en-US" sz="2800"/>
              <a:t>Multidisciplinary Studies</a:t>
            </a:r>
            <a:endParaRPr/>
          </a:p>
        </p:txBody>
      </p:sp>
      <p:pic>
        <p:nvPicPr>
          <p:cNvPr id="196" name="Google Shape;196;p5"/>
          <p:cNvPicPr preferRelativeResize="0"/>
          <p:nvPr/>
        </p:nvPicPr>
        <p:blipFill rotWithShape="1">
          <a:blip r:embed="rId3">
            <a:alphaModFix/>
          </a:blip>
          <a:srcRect/>
          <a:stretch/>
        </p:blipFill>
        <p:spPr>
          <a:xfrm>
            <a:off x="6667732" y="1427614"/>
            <a:ext cx="1816747" cy="1230512"/>
          </a:xfrm>
          <a:prstGeom prst="rect">
            <a:avLst/>
          </a:prstGeom>
          <a:noFill/>
          <a:ln>
            <a:noFill/>
          </a:ln>
        </p:spPr>
      </p:pic>
      <p:pic>
        <p:nvPicPr>
          <p:cNvPr id="197" name="Google Shape;197;p5"/>
          <p:cNvPicPr preferRelativeResize="0"/>
          <p:nvPr/>
        </p:nvPicPr>
        <p:blipFill rotWithShape="1">
          <a:blip r:embed="rId4">
            <a:alphaModFix/>
          </a:blip>
          <a:srcRect/>
          <a:stretch/>
        </p:blipFill>
        <p:spPr>
          <a:xfrm>
            <a:off x="4678063" y="2251403"/>
            <a:ext cx="926277" cy="1056505"/>
          </a:xfrm>
          <a:prstGeom prst="rect">
            <a:avLst/>
          </a:prstGeom>
          <a:noFill/>
          <a:ln>
            <a:noFill/>
          </a:ln>
        </p:spPr>
      </p:pic>
      <p:pic>
        <p:nvPicPr>
          <p:cNvPr id="198" name="Google Shape;198;p5"/>
          <p:cNvPicPr preferRelativeResize="0"/>
          <p:nvPr/>
        </p:nvPicPr>
        <p:blipFill rotWithShape="1">
          <a:blip r:embed="rId5">
            <a:alphaModFix/>
          </a:blip>
          <a:srcRect/>
          <a:stretch/>
        </p:blipFill>
        <p:spPr>
          <a:xfrm>
            <a:off x="3641471" y="3116959"/>
            <a:ext cx="1152241" cy="856104"/>
          </a:xfrm>
          <a:prstGeom prst="rect">
            <a:avLst/>
          </a:prstGeom>
          <a:noFill/>
          <a:ln>
            <a:noFill/>
          </a:ln>
        </p:spPr>
      </p:pic>
      <p:pic>
        <p:nvPicPr>
          <p:cNvPr id="199" name="Google Shape;199;p5"/>
          <p:cNvPicPr preferRelativeResize="0"/>
          <p:nvPr/>
        </p:nvPicPr>
        <p:blipFill rotWithShape="1">
          <a:blip r:embed="rId6">
            <a:alphaModFix/>
          </a:blip>
          <a:srcRect b="11303"/>
          <a:stretch/>
        </p:blipFill>
        <p:spPr>
          <a:xfrm>
            <a:off x="4214655" y="3849386"/>
            <a:ext cx="1158115" cy="1196287"/>
          </a:xfrm>
          <a:prstGeom prst="rect">
            <a:avLst/>
          </a:prstGeom>
          <a:noFill/>
          <a:ln>
            <a:noFill/>
          </a:ln>
        </p:spPr>
      </p:pic>
      <p:pic>
        <p:nvPicPr>
          <p:cNvPr id="200" name="Google Shape;200;p5"/>
          <p:cNvPicPr preferRelativeResize="0"/>
          <p:nvPr/>
        </p:nvPicPr>
        <p:blipFill rotWithShape="1">
          <a:blip r:embed="rId7">
            <a:alphaModFix/>
          </a:blip>
          <a:srcRect/>
          <a:stretch/>
        </p:blipFill>
        <p:spPr>
          <a:xfrm>
            <a:off x="4976130" y="4687166"/>
            <a:ext cx="1414279" cy="1157465"/>
          </a:xfrm>
          <a:prstGeom prst="rect">
            <a:avLst/>
          </a:prstGeom>
          <a:noFill/>
          <a:ln>
            <a:noFill/>
          </a:ln>
        </p:spPr>
      </p:pic>
      <p:pic>
        <p:nvPicPr>
          <p:cNvPr id="201" name="Google Shape;201;p5"/>
          <p:cNvPicPr preferRelativeResize="0"/>
          <p:nvPr/>
        </p:nvPicPr>
        <p:blipFill>
          <a:blip r:embed="rId8">
            <a:alphaModFix/>
          </a:blip>
          <a:stretch>
            <a:fillRect/>
          </a:stretch>
        </p:blipFill>
        <p:spPr>
          <a:xfrm>
            <a:off x="10058775" y="4812450"/>
            <a:ext cx="1447800" cy="137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
          <p:cNvSpPr txBox="1">
            <a:spLocks noGrp="1"/>
          </p:cNvSpPr>
          <p:nvPr>
            <p:ph type="body" idx="4294967295"/>
          </p:nvPr>
        </p:nvSpPr>
        <p:spPr>
          <a:xfrm>
            <a:off x="1318150" y="1660250"/>
            <a:ext cx="9809100" cy="3641400"/>
          </a:xfrm>
          <a:prstGeom prst="rect">
            <a:avLst/>
          </a:prstGeom>
          <a:noFill/>
          <a:ln>
            <a:noFill/>
          </a:ln>
        </p:spPr>
        <p:txBody>
          <a:bodyPr spcFirstLastPara="1" wrap="square" lIns="91425" tIns="45700" rIns="91425" bIns="45700" anchor="t" anchorCtr="0">
            <a:normAutofit/>
          </a:bodyPr>
          <a:lstStyle/>
          <a:p>
            <a:pPr marL="285750" lvl="0" indent="-249015" algn="l" rtl="0">
              <a:lnSpc>
                <a:spcPct val="80000"/>
              </a:lnSpc>
              <a:spcBef>
                <a:spcPts val="0"/>
              </a:spcBef>
              <a:spcAft>
                <a:spcPts val="0"/>
              </a:spcAft>
              <a:buSzPts val="2400"/>
              <a:buChar char="•"/>
            </a:pPr>
            <a:r>
              <a:rPr lang="en-US">
                <a:latin typeface="Garamond"/>
                <a:ea typeface="Garamond"/>
                <a:cs typeface="Garamond"/>
                <a:sym typeface="Garamond"/>
              </a:rPr>
              <a:t>All students must choose at least on</a:t>
            </a:r>
            <a:r>
              <a:rPr lang="en-US"/>
              <a:t>e </a:t>
            </a:r>
            <a:r>
              <a:rPr lang="en-US">
                <a:latin typeface="Garamond"/>
                <a:ea typeface="Garamond"/>
                <a:cs typeface="Garamond"/>
                <a:sym typeface="Garamond"/>
              </a:rPr>
              <a:t>endorsement in one of 5 areas at the time they enter 9</a:t>
            </a:r>
            <a:r>
              <a:rPr lang="en-US" baseline="30000">
                <a:latin typeface="Garamond"/>
                <a:ea typeface="Garamond"/>
                <a:cs typeface="Garamond"/>
                <a:sym typeface="Garamond"/>
              </a:rPr>
              <a:t>th</a:t>
            </a:r>
            <a:r>
              <a:rPr lang="en-US">
                <a:latin typeface="Garamond"/>
                <a:ea typeface="Garamond"/>
                <a:cs typeface="Garamond"/>
                <a:sym typeface="Garamond"/>
              </a:rPr>
              <a:t> grade.  </a:t>
            </a:r>
            <a:endParaRPr/>
          </a:p>
          <a:p>
            <a:pPr marL="285750" lvl="0" indent="-249015" algn="l" rtl="0">
              <a:lnSpc>
                <a:spcPct val="80000"/>
              </a:lnSpc>
              <a:spcBef>
                <a:spcPts val="1118"/>
              </a:spcBef>
              <a:spcAft>
                <a:spcPts val="0"/>
              </a:spcAft>
              <a:buSzPts val="2400"/>
              <a:buChar char="•"/>
            </a:pPr>
            <a:r>
              <a:rPr lang="en-US">
                <a:latin typeface="Garamond"/>
                <a:ea typeface="Garamond"/>
                <a:cs typeface="Garamond"/>
                <a:sym typeface="Garamond"/>
              </a:rPr>
              <a:t>The endorsement should be selected based on the student’s individual interests and goals. </a:t>
            </a:r>
            <a:endParaRPr/>
          </a:p>
          <a:p>
            <a:pPr marL="285750" lvl="0" indent="-249015" algn="l" rtl="0">
              <a:lnSpc>
                <a:spcPct val="80000"/>
              </a:lnSpc>
              <a:spcBef>
                <a:spcPts val="1118"/>
              </a:spcBef>
              <a:spcAft>
                <a:spcPts val="0"/>
              </a:spcAft>
              <a:buSzPts val="2400"/>
              <a:buChar char="•"/>
            </a:pPr>
            <a:r>
              <a:rPr lang="en-US">
                <a:latin typeface="Garamond"/>
                <a:ea typeface="Garamond"/>
                <a:cs typeface="Garamond"/>
                <a:sym typeface="Garamond"/>
              </a:rPr>
              <a:t>Students select and/or confirm the endorsement(s) along with their course selections.  </a:t>
            </a:r>
            <a:endParaRPr/>
          </a:p>
          <a:p>
            <a:pPr marL="285750" lvl="0" indent="-249015" algn="l" rtl="0">
              <a:lnSpc>
                <a:spcPct val="80000"/>
              </a:lnSpc>
              <a:spcBef>
                <a:spcPts val="1118"/>
              </a:spcBef>
              <a:spcAft>
                <a:spcPts val="0"/>
              </a:spcAft>
              <a:buSzPts val="2400"/>
              <a:buChar char="•"/>
            </a:pPr>
            <a:r>
              <a:rPr lang="en-US">
                <a:latin typeface="Garamond"/>
                <a:ea typeface="Garamond"/>
                <a:cs typeface="Garamond"/>
                <a:sym typeface="Garamond"/>
              </a:rPr>
              <a:t>Students have the opportunity to change the endorsement if they choose.</a:t>
            </a:r>
            <a:endParaRPr/>
          </a:p>
          <a:p>
            <a:pPr marL="285750" lvl="0" indent="-249015" algn="l" rtl="0">
              <a:lnSpc>
                <a:spcPct val="80000"/>
              </a:lnSpc>
              <a:spcBef>
                <a:spcPts val="1118"/>
              </a:spcBef>
              <a:spcAft>
                <a:spcPts val="0"/>
              </a:spcAft>
              <a:buSzPts val="2400"/>
              <a:buChar char="•"/>
            </a:pPr>
            <a:r>
              <a:rPr lang="en-US">
                <a:latin typeface="Garamond"/>
                <a:ea typeface="Garamond"/>
                <a:cs typeface="Garamond"/>
                <a:sym typeface="Garamond"/>
              </a:rPr>
              <a:t>The endorsement choice, and any changes, must be in writing and signed by the student and parent. </a:t>
            </a:r>
            <a:endParaRPr/>
          </a:p>
          <a:p>
            <a:pPr marL="0" lvl="0" indent="0" algn="l" rtl="0">
              <a:lnSpc>
                <a:spcPct val="80000"/>
              </a:lnSpc>
              <a:spcBef>
                <a:spcPts val="1118"/>
              </a:spcBef>
              <a:spcAft>
                <a:spcPts val="0"/>
              </a:spcAft>
              <a:buSzPts val="2979"/>
              <a:buNone/>
            </a:pPr>
            <a:endParaRPr sz="2590">
              <a:latin typeface="Garamond"/>
              <a:ea typeface="Garamond"/>
              <a:cs typeface="Garamond"/>
              <a:sym typeface="Garamond"/>
            </a:endParaRPr>
          </a:p>
        </p:txBody>
      </p:sp>
      <p:sp>
        <p:nvSpPr>
          <p:cNvPr id="208" name="Google Shape;208;p3"/>
          <p:cNvSpPr txBox="1">
            <a:spLocks noGrp="1"/>
          </p:cNvSpPr>
          <p:nvPr>
            <p:ph type="title" idx="4294967295"/>
          </p:nvPr>
        </p:nvSpPr>
        <p:spPr>
          <a:xfrm>
            <a:off x="981050" y="709525"/>
            <a:ext cx="10018200" cy="104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solidFill>
                  <a:srgbClr val="38761D"/>
                </a:solidFill>
              </a:rPr>
              <a:t>Basic Information: The Endorsement</a:t>
            </a:r>
            <a:endParaRPr b="1">
              <a:solidFill>
                <a:srgbClr val="38761D"/>
              </a:solidFill>
            </a:endParaRPr>
          </a:p>
        </p:txBody>
      </p:sp>
      <p:pic>
        <p:nvPicPr>
          <p:cNvPr id="209" name="Google Shape;209;p3"/>
          <p:cNvPicPr preferRelativeResize="0"/>
          <p:nvPr/>
        </p:nvPicPr>
        <p:blipFill>
          <a:blip r:embed="rId3">
            <a:alphaModFix/>
          </a:blip>
          <a:stretch>
            <a:fillRect/>
          </a:stretch>
        </p:blipFill>
        <p:spPr>
          <a:xfrm>
            <a:off x="10138650" y="4856250"/>
            <a:ext cx="1447800"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idx="4294967295"/>
          </p:nvPr>
        </p:nvSpPr>
        <p:spPr>
          <a:xfrm>
            <a:off x="441064" y="335166"/>
            <a:ext cx="11230984" cy="130333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STEM – Science • Technology • Engineering • Math</a:t>
            </a:r>
            <a:endParaRPr sz="2790"/>
          </a:p>
        </p:txBody>
      </p:sp>
      <p:pic>
        <p:nvPicPr>
          <p:cNvPr id="216" name="Google Shape;216;p6"/>
          <p:cNvPicPr preferRelativeResize="0"/>
          <p:nvPr/>
        </p:nvPicPr>
        <p:blipFill rotWithShape="1">
          <a:blip r:embed="rId3">
            <a:alphaModFix/>
          </a:blip>
          <a:srcRect/>
          <a:stretch/>
        </p:blipFill>
        <p:spPr>
          <a:xfrm>
            <a:off x="9736601" y="1926450"/>
            <a:ext cx="1715400" cy="1161850"/>
          </a:xfrm>
          <a:prstGeom prst="rect">
            <a:avLst/>
          </a:prstGeom>
          <a:noFill/>
          <a:ln>
            <a:noFill/>
          </a:ln>
        </p:spPr>
      </p:pic>
      <p:pic>
        <p:nvPicPr>
          <p:cNvPr id="217" name="Google Shape;217;p6"/>
          <p:cNvPicPr preferRelativeResize="0"/>
          <p:nvPr/>
        </p:nvPicPr>
        <p:blipFill>
          <a:blip r:embed="rId4">
            <a:alphaModFix/>
          </a:blip>
          <a:stretch>
            <a:fillRect/>
          </a:stretch>
        </p:blipFill>
        <p:spPr>
          <a:xfrm>
            <a:off x="10129927" y="4861677"/>
            <a:ext cx="1447800" cy="1371600"/>
          </a:xfrm>
          <a:prstGeom prst="rect">
            <a:avLst/>
          </a:prstGeom>
          <a:noFill/>
          <a:ln>
            <a:noFill/>
          </a:ln>
        </p:spPr>
      </p:pic>
      <p:pic>
        <p:nvPicPr>
          <p:cNvPr id="218" name="Google Shape;218;p6"/>
          <p:cNvPicPr preferRelativeResize="0"/>
          <p:nvPr/>
        </p:nvPicPr>
        <p:blipFill>
          <a:blip r:embed="rId5">
            <a:alphaModFix/>
          </a:blip>
          <a:stretch>
            <a:fillRect/>
          </a:stretch>
        </p:blipFill>
        <p:spPr>
          <a:xfrm>
            <a:off x="826750" y="1841550"/>
            <a:ext cx="8909851" cy="3959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
          <p:cNvSpPr txBox="1">
            <a:spLocks noGrp="1"/>
          </p:cNvSpPr>
          <p:nvPr>
            <p:ph type="title" idx="4294967295"/>
          </p:nvPr>
        </p:nvSpPr>
        <p:spPr>
          <a:xfrm>
            <a:off x="0" y="329966"/>
            <a:ext cx="12192000" cy="12938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Business &amp; Industry</a:t>
            </a:r>
            <a:endParaRPr/>
          </a:p>
        </p:txBody>
      </p:sp>
      <p:pic>
        <p:nvPicPr>
          <p:cNvPr id="225" name="Google Shape;225;p7"/>
          <p:cNvPicPr preferRelativeResize="0"/>
          <p:nvPr/>
        </p:nvPicPr>
        <p:blipFill rotWithShape="1">
          <a:blip r:embed="rId3">
            <a:alphaModFix/>
          </a:blip>
          <a:srcRect/>
          <a:stretch/>
        </p:blipFill>
        <p:spPr>
          <a:xfrm>
            <a:off x="10109303" y="2062290"/>
            <a:ext cx="1278159" cy="1457859"/>
          </a:xfrm>
          <a:prstGeom prst="rect">
            <a:avLst/>
          </a:prstGeom>
          <a:noFill/>
          <a:ln>
            <a:noFill/>
          </a:ln>
        </p:spPr>
      </p:pic>
      <p:pic>
        <p:nvPicPr>
          <p:cNvPr id="226" name="Google Shape;226;p7"/>
          <p:cNvPicPr preferRelativeResize="0"/>
          <p:nvPr/>
        </p:nvPicPr>
        <p:blipFill>
          <a:blip r:embed="rId4">
            <a:alphaModFix/>
          </a:blip>
          <a:stretch>
            <a:fillRect/>
          </a:stretch>
        </p:blipFill>
        <p:spPr>
          <a:xfrm>
            <a:off x="10109298" y="4848649"/>
            <a:ext cx="1447800" cy="1371600"/>
          </a:xfrm>
          <a:prstGeom prst="rect">
            <a:avLst/>
          </a:prstGeom>
          <a:noFill/>
          <a:ln>
            <a:noFill/>
          </a:ln>
        </p:spPr>
      </p:pic>
      <p:pic>
        <p:nvPicPr>
          <p:cNvPr id="227" name="Google Shape;227;p7"/>
          <p:cNvPicPr preferRelativeResize="0"/>
          <p:nvPr/>
        </p:nvPicPr>
        <p:blipFill>
          <a:blip r:embed="rId5">
            <a:alphaModFix/>
          </a:blip>
          <a:stretch>
            <a:fillRect/>
          </a:stretch>
        </p:blipFill>
        <p:spPr>
          <a:xfrm>
            <a:off x="830125" y="2062299"/>
            <a:ext cx="9197001" cy="3805200"/>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2304</Words>
  <Application>Microsoft Office PowerPoint</Application>
  <PresentationFormat>Widescreen</PresentationFormat>
  <Paragraphs>208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Verdana</vt:lpstr>
      <vt:lpstr>Gill Sans</vt:lpstr>
      <vt:lpstr>Garamond</vt:lpstr>
      <vt:lpstr>Calibri</vt:lpstr>
      <vt:lpstr>Noto Sans Symbols</vt:lpstr>
      <vt:lpstr>Arial</vt:lpstr>
      <vt:lpstr>Organic</vt:lpstr>
      <vt:lpstr>PowerPoint Presentation</vt:lpstr>
      <vt:lpstr>MCHS Assistant Principals &amp; Counselors</vt:lpstr>
      <vt:lpstr>Graduation Requirements </vt:lpstr>
      <vt:lpstr>FHSP + Endorsement (26 credits)</vt:lpstr>
      <vt:lpstr> Distinguished Level of Achievement (DLA)</vt:lpstr>
      <vt:lpstr>The Endorsements</vt:lpstr>
      <vt:lpstr>Basic Information: The Endorsement</vt:lpstr>
      <vt:lpstr>STEM – Science • Technology • Engineering • Math</vt:lpstr>
      <vt:lpstr>Business &amp; Industry</vt:lpstr>
      <vt:lpstr>Public Services</vt:lpstr>
      <vt:lpstr>Arts &amp; Humanities</vt:lpstr>
      <vt:lpstr>Multidisciplinary Studies</vt:lpstr>
      <vt:lpstr>Course Selection:</vt:lpstr>
      <vt:lpstr>SchooLinks Online  Course Selection Dates:</vt:lpstr>
      <vt:lpstr>Course Selection:</vt:lpstr>
      <vt:lpstr>Choosing Courses for Next Year</vt:lpstr>
      <vt:lpstr>Choosing Courses for Next Year</vt:lpstr>
      <vt:lpstr>Choosing Courses: P.E. &amp; Fine Arts </vt:lpstr>
      <vt:lpstr>Choosing Courses for Next Year</vt:lpstr>
      <vt:lpstr>Course Selection:</vt:lpstr>
      <vt:lpstr>Choosing Courses for Next Year (11th and 12th Grade Students)</vt:lpstr>
      <vt:lpstr>Choosing Courses for Next Year (11th and 12th Grade Students)</vt:lpstr>
      <vt:lpstr>PowerPoint Presentation</vt:lpstr>
      <vt:lpstr>Items to Consider</vt:lpstr>
      <vt:lpstr> Algebra II Notice </vt:lpstr>
      <vt:lpstr>PowerPoint Presentation</vt:lpstr>
      <vt:lpstr>PowerPoint Presentation</vt:lpstr>
      <vt:lpstr>PowerPoint Presentation</vt:lpstr>
      <vt:lpstr>PowerPoint Presentation</vt:lpstr>
      <vt:lpstr>PowerPoint Presentation</vt:lpstr>
      <vt:lpstr>Reminders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Maeker, Christy, H</dc:creator>
  <cp:lastModifiedBy>Oconnor, Jennifer J (MCHS)</cp:lastModifiedBy>
  <cp:revision>1</cp:revision>
  <dcterms:created xsi:type="dcterms:W3CDTF">2015-01-13T23:47:26Z</dcterms:created>
  <dcterms:modified xsi:type="dcterms:W3CDTF">2023-01-13T13:41:54Z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0x010100013ABFAFB23D3F49AB9DED54CD16CEBD</vt:lpwstr>
  </property>
</Properties>
</file>